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259" r:id="rId5"/>
    <p:sldId id="264" r:id="rId6"/>
    <p:sldId id="265" r:id="rId7"/>
    <p:sldId id="262" r:id="rId8"/>
    <p:sldId id="278" r:id="rId9"/>
    <p:sldId id="275" r:id="rId10"/>
    <p:sldId id="277" r:id="rId11"/>
    <p:sldId id="276" r:id="rId12"/>
  </p:sldIdLst>
  <p:sldSz cx="9144000" cy="6858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A99F"/>
    <a:srgbClr val="242061"/>
    <a:srgbClr val="662B91"/>
    <a:srgbClr val="ED217C"/>
    <a:srgbClr val="D7DF20"/>
    <a:srgbClr val="F25929"/>
    <a:srgbClr val="FCB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E1AD61-D317-4D16-C24D-B0FB1D55467A}" v="6" dt="2020-01-08T21:01:57.767"/>
    <p1510:client id="{3BA827FC-BBEC-C3D4-F6A1-1F4338EA2558}" v="6" dt="2020-01-15T20:15:48.977"/>
    <p1510:client id="{919E47C4-92F3-5AA4-F1E6-64573ACD7671}" v="4" dt="2020-01-10T17:03:40.731"/>
    <p1510:client id="{B09FCED9-16EF-0052-FA07-A60633093490}" v="4" dt="2020-01-27T16:35:38.9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4970DF2-7A29-4966-89EC-C1A9E92F25F4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4513090-3A51-40EA-98AE-9AA307BA7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1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F1DC29ED-8111-5445-8BB8-7281D84284E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52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F1DC29ED-8111-5445-8BB8-7281D84284E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289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5CCC7-07E8-A744-8250-7C7CE9748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614259-D539-904B-9E1A-1899F5BAE3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9EFBF4-C741-AC46-A1E0-4A4017105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9A81-3346-A84C-83EE-3F7D6F93FBAC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58F63-58CB-EE40-AA69-B05D99863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3B661F-C9CC-0744-8802-E4CC028C1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4AAA7-D6EB-744C-B0F5-5D3197FCB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7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BD155-CD31-FE43-953D-D591D11E7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88C80-9C5A-2948-BCD2-9EDAEDE12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D25B0-36BF-AA4D-AAC3-DB46BE918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9A81-3346-A84C-83EE-3F7D6F93FBAC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5EE47-0744-494D-91A5-17EFC4149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9F666-651F-FC4E-86E5-FEF7FA259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4AAA7-D6EB-744C-B0F5-5D3197FCB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7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35B5E-EDF8-7B46-AFAA-90B35EBBF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98208-A246-CD41-9FA1-6BDE99F70F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7FFD4B-67D1-B247-872D-07ED2241D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9A81-3346-A84C-83EE-3F7D6F93FBAC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FB9E5-C9F1-A242-AE52-1DB90940F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3106D-23BF-5647-A944-86D6A4AB6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4AAA7-D6EB-744C-B0F5-5D3197FCB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088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0EF66-3BC7-B34E-BE71-07ABF6B19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07170-9ECB-2C4B-8720-8434FADBA7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5E73FB-B805-0A42-9C62-4ADCF10E4A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D20C15-94D8-3848-A6C1-BD37DD7FC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9A81-3346-A84C-83EE-3F7D6F93FBAC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EB405B-9038-B841-A5F6-5782E99A6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5537CB-75CF-354F-B295-9A13D8C57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4AAA7-D6EB-744C-B0F5-5D3197FCB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5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F1B49-5855-8640-9B09-2C188A921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B9E44-82E1-7B4B-AFCA-0E9BE5CBAE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6AD2D6-D1FE-4A43-9E67-E5CF866309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2FDA63-6E16-5A47-A90B-249DC9A05F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8F004B-11C0-CC43-BAE8-49797EBE0F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A7C64D-3E78-D041-95C6-6EE874D97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9A81-3346-A84C-83EE-3F7D6F93FBAC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CC68CC-93D5-0243-A129-00DB7EA8A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0A56B8-CF90-964B-82FA-B3D8C9C5E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4AAA7-D6EB-744C-B0F5-5D3197FCB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334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>
            <a:extLst>
              <a:ext uri="{FF2B5EF4-FFF2-40B4-BE49-F238E27FC236}">
                <a16:creationId xmlns:a16="http://schemas.microsoft.com/office/drawing/2014/main" id="{68180298-822F-B34D-98F9-EE7E6C5A5143}"/>
              </a:ext>
            </a:extLst>
          </p:cNvPr>
          <p:cNvSpPr/>
          <p:nvPr userDrawn="1"/>
        </p:nvSpPr>
        <p:spPr>
          <a:xfrm rot="16200000">
            <a:off x="7331922" y="5045922"/>
            <a:ext cx="1898367" cy="1725789"/>
          </a:xfrm>
          <a:prstGeom prst="rtTriangle">
            <a:avLst/>
          </a:prstGeom>
          <a:solidFill>
            <a:srgbClr val="D7D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133934-8AF0-0F40-81CD-B9C73567017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7078" y="6023113"/>
            <a:ext cx="1013448" cy="5158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8AC6B722-E5D8-6542-B939-E192DE021BBF}"/>
              </a:ext>
            </a:extLst>
          </p:cNvPr>
          <p:cNvSpPr/>
          <p:nvPr userDrawn="1"/>
        </p:nvSpPr>
        <p:spPr>
          <a:xfrm>
            <a:off x="7756827" y="6184970"/>
            <a:ext cx="1048556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850" b="1" dirty="0">
                <a:solidFill>
                  <a:srgbClr val="242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TOOLKIT</a:t>
            </a:r>
          </a:p>
          <a:p>
            <a:pPr algn="r"/>
            <a:r>
              <a:rPr lang="en-US" sz="850" dirty="0">
                <a:solidFill>
                  <a:srgbClr val="242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Interview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0011B28-1D3F-264A-A57A-CBD59C6D7C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7078" y="419570"/>
            <a:ext cx="7901605" cy="1023730"/>
          </a:xfrm>
        </p:spPr>
        <p:txBody>
          <a:bodyPr>
            <a:normAutofit/>
          </a:bodyPr>
          <a:lstStyle>
            <a:lvl1pPr>
              <a:defRPr sz="2800">
                <a:solidFill>
                  <a:srgbClr val="24206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E6CB3D1-9D13-3148-A145-6456FCE75537}"/>
              </a:ext>
            </a:extLst>
          </p:cNvPr>
          <p:cNvCxnSpPr/>
          <p:nvPr userDrawn="1"/>
        </p:nvCxnSpPr>
        <p:spPr>
          <a:xfrm>
            <a:off x="1692966" y="6023113"/>
            <a:ext cx="0" cy="515800"/>
          </a:xfrm>
          <a:prstGeom prst="line">
            <a:avLst/>
          </a:prstGeom>
          <a:ln w="9525">
            <a:solidFill>
              <a:srgbClr val="2420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B3E4613E-FB53-2242-AF22-DC3C0C27C690}"/>
              </a:ext>
            </a:extLst>
          </p:cNvPr>
          <p:cNvSpPr/>
          <p:nvPr userDrawn="1"/>
        </p:nvSpPr>
        <p:spPr>
          <a:xfrm>
            <a:off x="1812066" y="6117640"/>
            <a:ext cx="1893467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50" b="1">
                <a:solidFill>
                  <a:srgbClr val="242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US </a:t>
            </a:r>
          </a:p>
          <a:p>
            <a:r>
              <a:rPr lang="en-US" sz="850">
                <a:solidFill>
                  <a:srgbClr val="242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 </a:t>
            </a:r>
            <a:r>
              <a:rPr lang="en-US" sz="850" err="1">
                <a:solidFill>
                  <a:srgbClr val="242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www.healthcommons.ca</a:t>
            </a:r>
            <a:r>
              <a:rPr lang="en-US" sz="850">
                <a:solidFill>
                  <a:srgbClr val="242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/contact</a:t>
            </a:r>
          </a:p>
        </p:txBody>
      </p:sp>
    </p:spTree>
    <p:extLst>
      <p:ext uri="{BB962C8B-B14F-4D97-AF65-F5344CB8AC3E}">
        <p14:creationId xmlns:p14="http://schemas.microsoft.com/office/powerpoint/2010/main" val="2603199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8051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E0D7EB-42F7-344C-9782-501AAB6DD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2A151A-726A-694F-9090-0CD361FBE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E8400-1077-3C4B-BBFB-5870CEB78E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D9A81-3346-A84C-83EE-3F7D6F93FBAC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93455-620F-C740-9BFC-AA76A2776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BF9FA2-152C-A24D-AEB5-EE2596D711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4AAA7-D6EB-744C-B0F5-5D3197FCB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231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C76AEE8-789F-624A-97FA-72D3E2DDC6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9673" y="5286737"/>
            <a:ext cx="2085806" cy="1061582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5DC2BB4-2FFC-ED45-920A-6CE7A04D1FA8}"/>
              </a:ext>
            </a:extLst>
          </p:cNvPr>
          <p:cNvSpPr/>
          <p:nvPr/>
        </p:nvSpPr>
        <p:spPr>
          <a:xfrm>
            <a:off x="2483096" y="2187450"/>
            <a:ext cx="6660903" cy="2483099"/>
          </a:xfrm>
          <a:prstGeom prst="rect">
            <a:avLst/>
          </a:prstGeom>
          <a:solidFill>
            <a:srgbClr val="12A9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87EEA8-7E97-BB46-BBB7-4C4A059577B2}"/>
              </a:ext>
            </a:extLst>
          </p:cNvPr>
          <p:cNvSpPr txBox="1"/>
          <p:nvPr/>
        </p:nvSpPr>
        <p:spPr>
          <a:xfrm>
            <a:off x="2735905" y="2455088"/>
            <a:ext cx="3756990" cy="10202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6000" b="1">
                <a:solidFill>
                  <a:srgbClr val="242061"/>
                </a:solidFill>
                <a:latin typeface="Arial"/>
                <a:cs typeface="Arial"/>
              </a:rPr>
              <a:t>TOOL</a:t>
            </a:r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D20E6C4-DBEA-074A-B510-86F42A69FEB8}"/>
              </a:ext>
            </a:extLst>
          </p:cNvPr>
          <p:cNvCxnSpPr>
            <a:cxnSpLocks/>
          </p:cNvCxnSpPr>
          <p:nvPr/>
        </p:nvCxnSpPr>
        <p:spPr>
          <a:xfrm flipH="1">
            <a:off x="2805479" y="3531045"/>
            <a:ext cx="5702417" cy="0"/>
          </a:xfrm>
          <a:prstGeom prst="line">
            <a:avLst/>
          </a:prstGeom>
          <a:ln w="12700">
            <a:solidFill>
              <a:srgbClr val="2420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59132056-23D4-D94D-B4BB-680989522FD8}"/>
              </a:ext>
            </a:extLst>
          </p:cNvPr>
          <p:cNvSpPr txBox="1"/>
          <p:nvPr/>
        </p:nvSpPr>
        <p:spPr>
          <a:xfrm>
            <a:off x="2735904" y="3795909"/>
            <a:ext cx="5441231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  <a:spcAft>
                <a:spcPts val="600"/>
              </a:spcAft>
            </a:pPr>
            <a:r>
              <a:rPr lang="en-US" sz="4400" dirty="0">
                <a:solidFill>
                  <a:srgbClr val="242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Interview</a:t>
            </a:r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7AC6B4FB-1F4D-3541-B773-E711D879E4E0}"/>
              </a:ext>
            </a:extLst>
          </p:cNvPr>
          <p:cNvSpPr/>
          <p:nvPr/>
        </p:nvSpPr>
        <p:spPr>
          <a:xfrm>
            <a:off x="-2" y="2187451"/>
            <a:ext cx="2483099" cy="2483099"/>
          </a:xfrm>
          <a:prstGeom prst="rtTriangle">
            <a:avLst/>
          </a:prstGeom>
          <a:solidFill>
            <a:srgbClr val="ED21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B9C7FF0B-6DC3-4348-880B-7AD0B5602D99}"/>
              </a:ext>
            </a:extLst>
          </p:cNvPr>
          <p:cNvSpPr/>
          <p:nvPr/>
        </p:nvSpPr>
        <p:spPr>
          <a:xfrm rot="10800000">
            <a:off x="-1" y="2187451"/>
            <a:ext cx="2483099" cy="2483099"/>
          </a:xfrm>
          <a:prstGeom prst="rtTriangle">
            <a:avLst/>
          </a:prstGeom>
          <a:solidFill>
            <a:srgbClr val="F25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Triangle 19">
            <a:extLst>
              <a:ext uri="{FF2B5EF4-FFF2-40B4-BE49-F238E27FC236}">
                <a16:creationId xmlns:a16="http://schemas.microsoft.com/office/drawing/2014/main" id="{6E247826-ECAA-4D40-92D3-265E979455D8}"/>
              </a:ext>
            </a:extLst>
          </p:cNvPr>
          <p:cNvSpPr/>
          <p:nvPr/>
        </p:nvSpPr>
        <p:spPr>
          <a:xfrm>
            <a:off x="2483094" y="9094"/>
            <a:ext cx="2178357" cy="2178357"/>
          </a:xfrm>
          <a:prstGeom prst="rtTriangle">
            <a:avLst/>
          </a:prstGeom>
          <a:solidFill>
            <a:srgbClr val="65C6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C90F3649-5A7A-D548-9B40-EFF99E9171B8}"/>
              </a:ext>
            </a:extLst>
          </p:cNvPr>
          <p:cNvSpPr/>
          <p:nvPr/>
        </p:nvSpPr>
        <p:spPr>
          <a:xfrm rot="10800000">
            <a:off x="2483094" y="9094"/>
            <a:ext cx="2178357" cy="2178357"/>
          </a:xfrm>
          <a:prstGeom prst="rtTriangle">
            <a:avLst/>
          </a:prstGeom>
          <a:solidFill>
            <a:srgbClr val="12A9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 descr="A close up of a logo&#10;&#10;Description automatically generated">
            <a:extLst>
              <a:ext uri="{FF2B5EF4-FFF2-40B4-BE49-F238E27FC236}">
                <a16:creationId xmlns:a16="http://schemas.microsoft.com/office/drawing/2014/main" id="{D5BD2BD3-192D-3644-B41A-CC8599A7E8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1636" y="355356"/>
            <a:ext cx="1625600" cy="1524000"/>
          </a:xfrm>
          <a:prstGeom prst="rect">
            <a:avLst/>
          </a:prstGeom>
        </p:spPr>
      </p:pic>
      <p:pic>
        <p:nvPicPr>
          <p:cNvPr id="28" name="Picture 27" descr="A close up of a logo&#10;&#10;Description automatically generated">
            <a:extLst>
              <a:ext uri="{FF2B5EF4-FFF2-40B4-BE49-F238E27FC236}">
                <a16:creationId xmlns:a16="http://schemas.microsoft.com/office/drawing/2014/main" id="{E06A28C8-AF43-134B-A8A3-36F146FFD3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43" y="2563970"/>
            <a:ext cx="1944316" cy="1822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738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CF5A8-DE07-3E4D-B8F7-FBC6EDAB2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A NUTSHELL…</a:t>
            </a:r>
            <a:endParaRPr lang="en-US" sz="180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94FFC73-95D2-E94C-8446-F2FC53E5502B}"/>
              </a:ext>
            </a:extLst>
          </p:cNvPr>
          <p:cNvSpPr/>
          <p:nvPr/>
        </p:nvSpPr>
        <p:spPr>
          <a:xfrm>
            <a:off x="2981547" y="1541623"/>
            <a:ext cx="5397136" cy="301621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base"/>
            <a:r>
              <a:rPr lang="en-US" sz="1600" i="1" dirty="0">
                <a:solidFill>
                  <a:srgbClr val="242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Communities are a treasure trove of resources and knowledge. They also contain the hopes and aspirations of the people who live there. Local culture, beliefs and attitudes shape community life and well-being.</a:t>
            </a:r>
          </a:p>
          <a:p>
            <a:pPr fontAlgn="base"/>
            <a:endParaRPr lang="en-US" sz="1600" i="1" dirty="0">
              <a:solidFill>
                <a:srgbClr val="2420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n-US" sz="1600" i="1" dirty="0">
                <a:solidFill>
                  <a:srgbClr val="242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community in these ways will help you design new offers and will reveal the amazing assets upon which we can build.</a:t>
            </a:r>
          </a:p>
          <a:p>
            <a:pPr fontAlgn="base"/>
            <a:endParaRPr lang="en-US" sz="1400" b="1" dirty="0">
              <a:solidFill>
                <a:srgbClr val="2420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solidFill>
                  <a:srgbClr val="242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does this tool help you do?</a:t>
            </a:r>
          </a:p>
          <a:p>
            <a:b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solidFill>
                  <a:srgbClr val="242061"/>
                </a:solidFill>
                <a:latin typeface="Arial"/>
                <a:cs typeface="Arial"/>
              </a:rPr>
              <a:t>Get started with this tool to collect information through conversations with members of the community about any topic or issue of interest.</a:t>
            </a:r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C984E9A9-DB9E-9B44-8E8F-791DDCE8A65A}"/>
              </a:ext>
            </a:extLst>
          </p:cNvPr>
          <p:cNvSpPr/>
          <p:nvPr/>
        </p:nvSpPr>
        <p:spPr>
          <a:xfrm>
            <a:off x="1488432" y="2056983"/>
            <a:ext cx="1381956" cy="1381956"/>
          </a:xfrm>
          <a:prstGeom prst="rtTriangle">
            <a:avLst/>
          </a:prstGeom>
          <a:solidFill>
            <a:srgbClr val="662C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5BF392FB-19B8-A444-8B51-86B6AA608496}"/>
              </a:ext>
            </a:extLst>
          </p:cNvPr>
          <p:cNvSpPr/>
          <p:nvPr/>
        </p:nvSpPr>
        <p:spPr>
          <a:xfrm rot="10800000">
            <a:off x="1488432" y="2056982"/>
            <a:ext cx="1381956" cy="1381956"/>
          </a:xfrm>
          <a:prstGeom prst="rtTriangle">
            <a:avLst/>
          </a:prstGeom>
          <a:solidFill>
            <a:srgbClr val="ED21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E96243F3-6656-8F4C-B3A9-168C766B98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8430" y="2056981"/>
            <a:ext cx="1381956" cy="1295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196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BBB5A-0AA4-BC4D-BDFE-2336E3408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THIS TOOL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D696326-02E7-2C4F-AE4F-80D7801BEA88}"/>
              </a:ext>
            </a:extLst>
          </p:cNvPr>
          <p:cNvSpPr/>
          <p:nvPr/>
        </p:nvSpPr>
        <p:spPr>
          <a:xfrm>
            <a:off x="2974444" y="1888019"/>
            <a:ext cx="5397136" cy="397031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US" sz="1200" b="1" dirty="0">
                <a:solidFill>
                  <a:srgbClr val="242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was the tool developed for?</a:t>
            </a:r>
          </a:p>
          <a:p>
            <a:br>
              <a:rPr lang="en-US" sz="1200" b="1" dirty="0">
                <a:solidFill>
                  <a:srgbClr val="24206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solidFill>
                  <a:srgbClr val="242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collaboration with the Rooming House Project, we co-designed a process to better understand what life is like in Toronto’s </a:t>
            </a:r>
            <a:r>
              <a:rPr lang="en-US" sz="1200" dirty="0" err="1">
                <a:solidFill>
                  <a:srgbClr val="242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Cabbagetown</a:t>
            </a:r>
            <a:r>
              <a:rPr lang="en-US" sz="1200" dirty="0">
                <a:solidFill>
                  <a:srgbClr val="242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area. This tool was a key piece of a larger insight generation process aiming to understand the experiences of residents of, and the broader community surrounding, 22 rooming houses.</a:t>
            </a:r>
          </a:p>
          <a:p>
            <a:br>
              <a:rPr lang="en-US" sz="1200" dirty="0">
                <a:solidFill>
                  <a:srgbClr val="24206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1" dirty="0">
                <a:solidFill>
                  <a:srgbClr val="242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did we use it?</a:t>
            </a:r>
          </a:p>
          <a:p>
            <a:br>
              <a:rPr lang="en-US" sz="1200" dirty="0">
                <a:solidFill>
                  <a:srgbClr val="24206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solidFill>
                  <a:srgbClr val="242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two weeks, the team connected with: 16 businesses, 15 social agencies, 21 community residents, 3 parks, and 3 religious establishments in </a:t>
            </a:r>
            <a:r>
              <a:rPr lang="en-US" sz="1200" dirty="0" err="1">
                <a:solidFill>
                  <a:srgbClr val="242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Cabbagetown</a:t>
            </a:r>
            <a:r>
              <a:rPr lang="en-US" sz="1200" dirty="0">
                <a:solidFill>
                  <a:srgbClr val="242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1200" dirty="0">
              <a:solidFill>
                <a:srgbClr val="2420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rgbClr val="242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wanted to better understand the needs, resources and perspectives of the community to support the strengths and well-being of people living in rooming houses. We also gathered information about their relationships and connections in the community.</a:t>
            </a:r>
          </a:p>
          <a:p>
            <a:endParaRPr lang="en-US" sz="1200" dirty="0">
              <a:solidFill>
                <a:srgbClr val="2420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rgbClr val="242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Upon synthesizing the data,  the team developed an asset map (community resource guide) and 8 insights to support further planning.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378CE0D-4F38-9C49-9AC9-F1D7C0BB83A2}"/>
              </a:ext>
            </a:extLst>
          </p:cNvPr>
          <p:cNvGrpSpPr/>
          <p:nvPr/>
        </p:nvGrpSpPr>
        <p:grpSpPr>
          <a:xfrm>
            <a:off x="2347677" y="2040420"/>
            <a:ext cx="544610" cy="544610"/>
            <a:chOff x="5896138" y="1523584"/>
            <a:chExt cx="1191947" cy="1191947"/>
          </a:xfrm>
        </p:grpSpPr>
        <p:sp>
          <p:nvSpPr>
            <p:cNvPr id="5" name="Right Triangle 4">
              <a:extLst>
                <a:ext uri="{FF2B5EF4-FFF2-40B4-BE49-F238E27FC236}">
                  <a16:creationId xmlns:a16="http://schemas.microsoft.com/office/drawing/2014/main" id="{E76B6014-95FD-D84E-9414-8E6F95A46AD1}"/>
                </a:ext>
              </a:extLst>
            </p:cNvPr>
            <p:cNvSpPr/>
            <p:nvPr/>
          </p:nvSpPr>
          <p:spPr>
            <a:xfrm>
              <a:off x="5896138" y="1523584"/>
              <a:ext cx="1191947" cy="1191947"/>
            </a:xfrm>
            <a:prstGeom prst="rtTriangle">
              <a:avLst/>
            </a:prstGeom>
            <a:solidFill>
              <a:srgbClr val="65C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ight Triangle 5">
              <a:extLst>
                <a:ext uri="{FF2B5EF4-FFF2-40B4-BE49-F238E27FC236}">
                  <a16:creationId xmlns:a16="http://schemas.microsoft.com/office/drawing/2014/main" id="{6B99ABD0-EE0B-C448-B889-A128E4EA04BB}"/>
                </a:ext>
              </a:extLst>
            </p:cNvPr>
            <p:cNvSpPr/>
            <p:nvPr/>
          </p:nvSpPr>
          <p:spPr>
            <a:xfrm rot="10800000">
              <a:off x="5896138" y="1523584"/>
              <a:ext cx="1191947" cy="1191947"/>
            </a:xfrm>
            <a:prstGeom prst="rtTriangle">
              <a:avLst/>
            </a:prstGeom>
            <a:solidFill>
              <a:srgbClr val="12A9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BF725C5A-61D3-8C46-88CF-8C188642C396}"/>
              </a:ext>
            </a:extLst>
          </p:cNvPr>
          <p:cNvGrpSpPr/>
          <p:nvPr/>
        </p:nvGrpSpPr>
        <p:grpSpPr>
          <a:xfrm>
            <a:off x="2347677" y="3513234"/>
            <a:ext cx="544610" cy="544610"/>
            <a:chOff x="5896138" y="2950523"/>
            <a:chExt cx="1191947" cy="1191947"/>
          </a:xfrm>
        </p:grpSpPr>
        <p:sp>
          <p:nvSpPr>
            <p:cNvPr id="8" name="Right Triangle 7">
              <a:extLst>
                <a:ext uri="{FF2B5EF4-FFF2-40B4-BE49-F238E27FC236}">
                  <a16:creationId xmlns:a16="http://schemas.microsoft.com/office/drawing/2014/main" id="{0DF6CC53-86B4-7742-9F82-ADE95F8302E9}"/>
                </a:ext>
              </a:extLst>
            </p:cNvPr>
            <p:cNvSpPr/>
            <p:nvPr/>
          </p:nvSpPr>
          <p:spPr>
            <a:xfrm>
              <a:off x="5896138" y="2950523"/>
              <a:ext cx="1191947" cy="1191947"/>
            </a:xfrm>
            <a:prstGeom prst="rtTriangle">
              <a:avLst/>
            </a:prstGeom>
            <a:solidFill>
              <a:srgbClr val="FCB0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ight Triangle 8">
              <a:extLst>
                <a:ext uri="{FF2B5EF4-FFF2-40B4-BE49-F238E27FC236}">
                  <a16:creationId xmlns:a16="http://schemas.microsoft.com/office/drawing/2014/main" id="{C9A46A2F-0694-634C-9B2A-DB718F3F72D1}"/>
                </a:ext>
              </a:extLst>
            </p:cNvPr>
            <p:cNvSpPr/>
            <p:nvPr/>
          </p:nvSpPr>
          <p:spPr>
            <a:xfrm rot="10800000">
              <a:off x="5896138" y="2950523"/>
              <a:ext cx="1191947" cy="1191947"/>
            </a:xfrm>
            <a:prstGeom prst="rtTriangle">
              <a:avLst/>
            </a:prstGeom>
            <a:solidFill>
              <a:srgbClr val="F259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646BC451-7E4F-B048-8DD5-1B5C2020FB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179" y="3465692"/>
            <a:ext cx="674540" cy="632381"/>
          </a:xfrm>
          <a:prstGeom prst="rect">
            <a:avLst/>
          </a:prstGeom>
        </p:spPr>
      </p:pic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CD8B03DB-51C3-F74F-9574-646D4D5C23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5519" y="1991651"/>
            <a:ext cx="671398" cy="629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50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>
            <a:extLst>
              <a:ext uri="{FF2B5EF4-FFF2-40B4-BE49-F238E27FC236}">
                <a16:creationId xmlns:a16="http://schemas.microsoft.com/office/drawing/2014/main" id="{23DB39CF-FD0C-D041-ADC8-7DFD3AF414A0}"/>
              </a:ext>
            </a:extLst>
          </p:cNvPr>
          <p:cNvSpPr/>
          <p:nvPr/>
        </p:nvSpPr>
        <p:spPr>
          <a:xfrm rot="5400000">
            <a:off x="-1" y="-1"/>
            <a:ext cx="6122504" cy="6122504"/>
          </a:xfrm>
          <a:prstGeom prst="rtTriangle">
            <a:avLst/>
          </a:prstGeom>
          <a:solidFill>
            <a:srgbClr val="D7D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FEF016-1CE1-CB43-87A2-EECECFF51345}"/>
              </a:ext>
            </a:extLst>
          </p:cNvPr>
          <p:cNvSpPr txBox="1"/>
          <p:nvPr/>
        </p:nvSpPr>
        <p:spPr>
          <a:xfrm>
            <a:off x="422015" y="882819"/>
            <a:ext cx="4149985" cy="1443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4000" b="1">
                <a:solidFill>
                  <a:srgbClr val="242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YOU </a:t>
            </a:r>
            <a:br>
              <a:rPr lang="en-US" sz="4000" b="1">
                <a:solidFill>
                  <a:srgbClr val="24206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>
                <a:solidFill>
                  <a:srgbClr val="242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USE </a:t>
            </a:r>
            <a:br>
              <a:rPr lang="en-US" sz="4000" b="1">
                <a:solidFill>
                  <a:srgbClr val="24206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>
                <a:solidFill>
                  <a:srgbClr val="242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TOOL</a:t>
            </a:r>
          </a:p>
        </p:txBody>
      </p:sp>
      <p:sp>
        <p:nvSpPr>
          <p:cNvPr id="22" name="TextBox 6">
            <a:extLst>
              <a:ext uri="{FF2B5EF4-FFF2-40B4-BE49-F238E27FC236}">
                <a16:creationId xmlns:a16="http://schemas.microsoft.com/office/drawing/2014/main" id="{8923E1AB-F41B-5248-9B93-A19F944CA002}"/>
              </a:ext>
            </a:extLst>
          </p:cNvPr>
          <p:cNvSpPr txBox="1"/>
          <p:nvPr/>
        </p:nvSpPr>
        <p:spPr>
          <a:xfrm>
            <a:off x="5068497" y="2989094"/>
            <a:ext cx="3085017" cy="267765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rgbClr val="242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 the prompts </a:t>
            </a:r>
            <a:r>
              <a:rPr lang="en-US" sz="1200" dirty="0">
                <a:solidFill>
                  <a:srgbClr val="242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community interview tool to make them yours.</a:t>
            </a:r>
          </a:p>
          <a:p>
            <a:endParaRPr lang="en-US" sz="1200" dirty="0">
              <a:solidFill>
                <a:srgbClr val="2420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2420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solidFill>
                  <a:srgbClr val="242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 the tool </a:t>
            </a:r>
            <a:r>
              <a:rPr lang="en-US" sz="1200" dirty="0">
                <a:solidFill>
                  <a:srgbClr val="242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 those who will collect data and discuss any challenges they may have using it</a:t>
            </a:r>
            <a:r>
              <a:rPr lang="en-US" sz="1200" b="1" dirty="0">
                <a:solidFill>
                  <a:srgbClr val="242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1200" dirty="0">
              <a:solidFill>
                <a:srgbClr val="2420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2420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solidFill>
                  <a:srgbClr val="242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development </a:t>
            </a:r>
            <a:r>
              <a:rPr lang="en-US" sz="1200" dirty="0">
                <a:solidFill>
                  <a:srgbClr val="242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your tool as a way to engage with other groups you wish to involve in your OHT (i.e. patients/clients and caregivers).</a:t>
            </a:r>
          </a:p>
          <a:p>
            <a:endParaRPr lang="en-US" sz="1200" dirty="0">
              <a:solidFill>
                <a:srgbClr val="2420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D2520A6-7A5D-D848-BD17-41514451C4E1}"/>
              </a:ext>
            </a:extLst>
          </p:cNvPr>
          <p:cNvSpPr/>
          <p:nvPr/>
        </p:nvSpPr>
        <p:spPr>
          <a:xfrm>
            <a:off x="4457701" y="2953114"/>
            <a:ext cx="531744" cy="531744"/>
          </a:xfrm>
          <a:prstGeom prst="rect">
            <a:avLst/>
          </a:prstGeom>
          <a:solidFill>
            <a:srgbClr val="2420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55DA3E3-3296-BE43-977B-0DEDCBE9927E}"/>
              </a:ext>
            </a:extLst>
          </p:cNvPr>
          <p:cNvSpPr/>
          <p:nvPr/>
        </p:nvSpPr>
        <p:spPr>
          <a:xfrm>
            <a:off x="4457701" y="3796178"/>
            <a:ext cx="531744" cy="531744"/>
          </a:xfrm>
          <a:prstGeom prst="rect">
            <a:avLst/>
          </a:prstGeom>
          <a:solidFill>
            <a:srgbClr val="2420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4735C7C-C828-FE4E-8FF0-9F1ACDA62217}"/>
              </a:ext>
            </a:extLst>
          </p:cNvPr>
          <p:cNvSpPr/>
          <p:nvPr/>
        </p:nvSpPr>
        <p:spPr>
          <a:xfrm>
            <a:off x="4457701" y="4626201"/>
            <a:ext cx="531744" cy="531744"/>
          </a:xfrm>
          <a:prstGeom prst="rect">
            <a:avLst/>
          </a:prstGeom>
          <a:solidFill>
            <a:srgbClr val="2420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5" name="Picture 54" descr="A close up of a logo&#10;&#10;Description automatically generated">
            <a:extLst>
              <a:ext uri="{FF2B5EF4-FFF2-40B4-BE49-F238E27FC236}">
                <a16:creationId xmlns:a16="http://schemas.microsoft.com/office/drawing/2014/main" id="{0D68571A-D9CF-A248-9FD6-D3B225C792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5454" y="3718688"/>
            <a:ext cx="741897" cy="695528"/>
          </a:xfrm>
          <a:prstGeom prst="rect">
            <a:avLst/>
          </a:prstGeom>
        </p:spPr>
      </p:pic>
      <p:pic>
        <p:nvPicPr>
          <p:cNvPr id="57" name="Picture 56" descr="A close up of a logo&#10;&#10;Description automatically generated">
            <a:extLst>
              <a:ext uri="{FF2B5EF4-FFF2-40B4-BE49-F238E27FC236}">
                <a16:creationId xmlns:a16="http://schemas.microsoft.com/office/drawing/2014/main" id="{41952F35-F2FF-A849-A4A3-2363FACB17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2624" y="4554289"/>
            <a:ext cx="741897" cy="695528"/>
          </a:xfrm>
          <a:prstGeom prst="rect">
            <a:avLst/>
          </a:prstGeom>
        </p:spPr>
      </p:pic>
      <p:pic>
        <p:nvPicPr>
          <p:cNvPr id="61" name="Picture 60" descr="A close up of a logo&#10;&#10;Description automatically generated">
            <a:extLst>
              <a:ext uri="{FF2B5EF4-FFF2-40B4-BE49-F238E27FC236}">
                <a16:creationId xmlns:a16="http://schemas.microsoft.com/office/drawing/2014/main" id="{D6B99A49-3972-0F4E-8F36-1143235AFF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6599" y="2855429"/>
            <a:ext cx="741898" cy="695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909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>
            <a:extLst>
              <a:ext uri="{FF2B5EF4-FFF2-40B4-BE49-F238E27FC236}">
                <a16:creationId xmlns:a16="http://schemas.microsoft.com/office/drawing/2014/main" id="{23DB39CF-FD0C-D041-ADC8-7DFD3AF414A0}"/>
              </a:ext>
            </a:extLst>
          </p:cNvPr>
          <p:cNvSpPr/>
          <p:nvPr/>
        </p:nvSpPr>
        <p:spPr>
          <a:xfrm rot="5400000">
            <a:off x="-1" y="-1"/>
            <a:ext cx="6122504" cy="6122504"/>
          </a:xfrm>
          <a:prstGeom prst="rtTriangle">
            <a:avLst/>
          </a:prstGeom>
          <a:solidFill>
            <a:srgbClr val="FCB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FEF016-1CE1-CB43-87A2-EECECFF51345}"/>
              </a:ext>
            </a:extLst>
          </p:cNvPr>
          <p:cNvSpPr txBox="1"/>
          <p:nvPr/>
        </p:nvSpPr>
        <p:spPr>
          <a:xfrm>
            <a:off x="422015" y="882819"/>
            <a:ext cx="4149985" cy="994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4000" b="1" dirty="0">
                <a:solidFill>
                  <a:srgbClr val="242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WHAT’S </a:t>
            </a:r>
          </a:p>
          <a:p>
            <a:pPr>
              <a:lnSpc>
                <a:spcPts val="3500"/>
              </a:lnSpc>
            </a:pPr>
            <a:r>
              <a:rPr lang="en-US" sz="4000" b="1" dirty="0">
                <a:solidFill>
                  <a:srgbClr val="242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INCLUDED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62F7C7B-A52D-864E-B9C2-8ACB39462A0D}"/>
              </a:ext>
            </a:extLst>
          </p:cNvPr>
          <p:cNvGrpSpPr/>
          <p:nvPr/>
        </p:nvGrpSpPr>
        <p:grpSpPr>
          <a:xfrm>
            <a:off x="4572000" y="2838269"/>
            <a:ext cx="437321" cy="377687"/>
            <a:chOff x="6317900" y="2598657"/>
            <a:chExt cx="437321" cy="377687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E2403FF4-DDCF-CE49-873F-55BA368859A0}"/>
                </a:ext>
              </a:extLst>
            </p:cNvPr>
            <p:cNvSpPr/>
            <p:nvPr/>
          </p:nvSpPr>
          <p:spPr>
            <a:xfrm>
              <a:off x="6351104" y="2598657"/>
              <a:ext cx="370915" cy="370915"/>
            </a:xfrm>
            <a:prstGeom prst="rect">
              <a:avLst/>
            </a:prstGeom>
            <a:solidFill>
              <a:srgbClr val="2420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A0B7CCD-A6D5-564D-85C2-46C035BCAB8F}"/>
                </a:ext>
              </a:extLst>
            </p:cNvPr>
            <p:cNvSpPr txBox="1"/>
            <p:nvPr/>
          </p:nvSpPr>
          <p:spPr>
            <a:xfrm>
              <a:off x="6317900" y="2607012"/>
              <a:ext cx="437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020186A-511E-8D43-96C0-975EFDC66F5E}"/>
              </a:ext>
            </a:extLst>
          </p:cNvPr>
          <p:cNvGrpSpPr/>
          <p:nvPr/>
        </p:nvGrpSpPr>
        <p:grpSpPr>
          <a:xfrm>
            <a:off x="4572000" y="3393973"/>
            <a:ext cx="437321" cy="377687"/>
            <a:chOff x="6317900" y="2598657"/>
            <a:chExt cx="437321" cy="377687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825CC21-D3A2-EA47-AE28-775DC86A546D}"/>
                </a:ext>
              </a:extLst>
            </p:cNvPr>
            <p:cNvSpPr/>
            <p:nvPr/>
          </p:nvSpPr>
          <p:spPr>
            <a:xfrm>
              <a:off x="6351104" y="2598657"/>
              <a:ext cx="370915" cy="370915"/>
            </a:xfrm>
            <a:prstGeom prst="rect">
              <a:avLst/>
            </a:prstGeom>
            <a:solidFill>
              <a:srgbClr val="2420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7A08F50-5308-F44C-806A-87BDA35FC965}"/>
                </a:ext>
              </a:extLst>
            </p:cNvPr>
            <p:cNvSpPr txBox="1"/>
            <p:nvPr/>
          </p:nvSpPr>
          <p:spPr>
            <a:xfrm>
              <a:off x="6317900" y="2607012"/>
              <a:ext cx="437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D173B75-E7DF-8742-A98A-DFD212E39B8C}"/>
              </a:ext>
            </a:extLst>
          </p:cNvPr>
          <p:cNvGrpSpPr/>
          <p:nvPr/>
        </p:nvGrpSpPr>
        <p:grpSpPr>
          <a:xfrm>
            <a:off x="4572000" y="3945216"/>
            <a:ext cx="437321" cy="377687"/>
            <a:chOff x="6317900" y="2598657"/>
            <a:chExt cx="437321" cy="377687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5A42219-802D-A84C-A554-83C9BB81744F}"/>
                </a:ext>
              </a:extLst>
            </p:cNvPr>
            <p:cNvSpPr/>
            <p:nvPr/>
          </p:nvSpPr>
          <p:spPr>
            <a:xfrm>
              <a:off x="6351104" y="2598657"/>
              <a:ext cx="370915" cy="370915"/>
            </a:xfrm>
            <a:prstGeom prst="rect">
              <a:avLst/>
            </a:prstGeom>
            <a:solidFill>
              <a:srgbClr val="2420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8462FC8-3AC0-0E4C-B57F-132AAFA54F4E}"/>
                </a:ext>
              </a:extLst>
            </p:cNvPr>
            <p:cNvSpPr txBox="1"/>
            <p:nvPr/>
          </p:nvSpPr>
          <p:spPr>
            <a:xfrm>
              <a:off x="6317900" y="2607012"/>
              <a:ext cx="437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</p:grpSp>
      <p:sp>
        <p:nvSpPr>
          <p:cNvPr id="37" name="TextBox 6">
            <a:extLst>
              <a:ext uri="{FF2B5EF4-FFF2-40B4-BE49-F238E27FC236}">
                <a16:creationId xmlns:a16="http://schemas.microsoft.com/office/drawing/2014/main" id="{3CDBDC82-987D-E542-AA65-7D7D09D20EC6}"/>
              </a:ext>
            </a:extLst>
          </p:cNvPr>
          <p:cNvSpPr txBox="1"/>
          <p:nvPr/>
        </p:nvSpPr>
        <p:spPr>
          <a:xfrm>
            <a:off x="5088860" y="2846624"/>
            <a:ext cx="3180469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242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Guide Template: </a:t>
            </a:r>
            <a:br>
              <a:rPr lang="en-US" sz="1200" dirty="0">
                <a:solidFill>
                  <a:srgbClr val="24206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solidFill>
                  <a:srgbClr val="242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 from </a:t>
            </a:r>
            <a:r>
              <a:rPr lang="en-US" sz="1200" b="1" dirty="0">
                <a:solidFill>
                  <a:srgbClr val="242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</a:p>
          <a:p>
            <a:endParaRPr lang="en-US" sz="1200" dirty="0">
              <a:solidFill>
                <a:srgbClr val="2420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rgbClr val="242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Guide Template: </a:t>
            </a:r>
          </a:p>
          <a:p>
            <a:r>
              <a:rPr lang="en-US" sz="1200" dirty="0">
                <a:solidFill>
                  <a:srgbClr val="242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from </a:t>
            </a:r>
            <a:r>
              <a:rPr lang="en-US" sz="1200" b="1" dirty="0">
                <a:solidFill>
                  <a:srgbClr val="242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</a:t>
            </a:r>
          </a:p>
          <a:p>
            <a:endParaRPr lang="en-US" sz="1200" dirty="0">
              <a:solidFill>
                <a:srgbClr val="2420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rgbClr val="242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Prompt pad template</a:t>
            </a:r>
          </a:p>
          <a:p>
            <a:endParaRPr lang="en-US" sz="1200" dirty="0">
              <a:solidFill>
                <a:srgbClr val="2420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568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fld id="{6B39BC17-A734-A748-B23F-E2E693D5C461}" type="slidenum">
              <a:rPr lang="en-US" smtClean="0">
                <a:solidFill>
                  <a:schemeClr val="bg1"/>
                </a:solidFill>
              </a:rPr>
              <a:t>6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6B8DFA7-D57D-B548-A626-B3325EB2E94D}"/>
              </a:ext>
            </a:extLst>
          </p:cNvPr>
          <p:cNvSpPr txBox="1">
            <a:spLocks/>
          </p:cNvSpPr>
          <p:nvPr/>
        </p:nvSpPr>
        <p:spPr>
          <a:xfrm>
            <a:off x="-74481" y="301863"/>
            <a:ext cx="9144341" cy="6580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Aft>
                <a:spcPts val="600"/>
              </a:spcAft>
            </a:pPr>
            <a:endParaRPr lang="en-US" sz="2100" dirty="0"/>
          </a:p>
        </p:txBody>
      </p:sp>
      <p:sp>
        <p:nvSpPr>
          <p:cNvPr id="17" name="Rectangle 16"/>
          <p:cNvSpPr/>
          <p:nvPr/>
        </p:nvSpPr>
        <p:spPr>
          <a:xfrm>
            <a:off x="746682" y="512918"/>
            <a:ext cx="7502013" cy="540147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en-CA" sz="1200" b="1" dirty="0">
                <a:solidFill>
                  <a:srgbClr val="242061"/>
                </a:solidFill>
                <a:ea typeface="+mn-lt"/>
                <a:cs typeface="+mn-lt"/>
              </a:rPr>
              <a:t>Learning from People</a:t>
            </a:r>
            <a:endParaRPr lang="en-US" sz="1200" dirty="0">
              <a:solidFill>
                <a:srgbClr val="242061"/>
              </a:solidFill>
              <a:ea typeface="+mn-lt"/>
              <a:cs typeface="+mn-lt"/>
            </a:endParaRPr>
          </a:p>
          <a:p>
            <a:pPr algn="just"/>
            <a:endParaRPr lang="en-US" sz="1200" dirty="0">
              <a:solidFill>
                <a:srgbClr val="242061"/>
              </a:solidFill>
              <a:ea typeface="+mn-lt"/>
              <a:cs typeface="+mn-lt"/>
            </a:endParaRPr>
          </a:p>
          <a:p>
            <a:pPr algn="just"/>
            <a:r>
              <a:rPr lang="en-CA" sz="1200" b="1" dirty="0">
                <a:solidFill>
                  <a:srgbClr val="242061"/>
                </a:solidFill>
                <a:ea typeface="+mn-lt"/>
                <a:cs typeface="+mn-lt"/>
              </a:rPr>
              <a:t>General Info</a:t>
            </a:r>
            <a:endParaRPr lang="en-US" sz="1200" dirty="0">
              <a:solidFill>
                <a:srgbClr val="242061"/>
              </a:solidFill>
              <a:ea typeface="+mn-lt"/>
              <a:cs typeface="+mn-lt"/>
            </a:endParaRPr>
          </a:p>
          <a:p>
            <a:pPr marL="514350" lvl="1" indent="-171450" algn="just">
              <a:buAutoNum type="arabicParenR"/>
            </a:pPr>
            <a:r>
              <a:rPr lang="en-CA" sz="1200" dirty="0">
                <a:solidFill>
                  <a:srgbClr val="242061"/>
                </a:solidFill>
                <a:ea typeface="+mn-lt"/>
                <a:cs typeface="+mn-lt"/>
              </a:rPr>
              <a:t>How long have you lived or worked in this community? </a:t>
            </a:r>
          </a:p>
          <a:p>
            <a:pPr marL="514350" lvl="1" indent="-171450" algn="just">
              <a:buAutoNum type="arabicParenR"/>
            </a:pPr>
            <a:r>
              <a:rPr lang="en-CA" sz="1200" dirty="0">
                <a:solidFill>
                  <a:srgbClr val="242061"/>
                </a:solidFill>
                <a:ea typeface="+mn-lt"/>
                <a:cs typeface="+mn-lt"/>
              </a:rPr>
              <a:t>What do you like about living or working in this community, what don’t you like?</a:t>
            </a:r>
            <a:endParaRPr lang="en-US" sz="1200" dirty="0">
              <a:solidFill>
                <a:srgbClr val="242061"/>
              </a:solidFill>
              <a:ea typeface="+mn-lt"/>
              <a:cs typeface="+mn-lt"/>
            </a:endParaRPr>
          </a:p>
          <a:p>
            <a:pPr algn="just"/>
            <a:r>
              <a:rPr lang="en-CA" sz="1200" b="1" dirty="0">
                <a:solidFill>
                  <a:srgbClr val="242061"/>
                </a:solidFill>
                <a:ea typeface="+mn-lt"/>
                <a:cs typeface="+mn-lt"/>
              </a:rPr>
              <a:t>About the people</a:t>
            </a:r>
            <a:endParaRPr lang="en-US" sz="1200" dirty="0">
              <a:solidFill>
                <a:srgbClr val="242061"/>
              </a:solidFill>
              <a:ea typeface="+mn-lt"/>
              <a:cs typeface="+mn-lt"/>
            </a:endParaRPr>
          </a:p>
          <a:p>
            <a:pPr marL="514350" lvl="1" indent="-171450" algn="just">
              <a:buAutoNum type="arabicParenR"/>
            </a:pPr>
            <a:r>
              <a:rPr lang="en-CA" sz="1200" dirty="0">
                <a:solidFill>
                  <a:srgbClr val="242061"/>
                </a:solidFill>
                <a:ea typeface="+mn-lt"/>
                <a:cs typeface="+mn-lt"/>
              </a:rPr>
              <a:t>Describe the people you typically see? </a:t>
            </a:r>
            <a:endParaRPr lang="en-US" sz="1200" dirty="0">
              <a:solidFill>
                <a:srgbClr val="242061"/>
              </a:solidFill>
              <a:ea typeface="+mn-lt"/>
              <a:cs typeface="+mn-lt"/>
            </a:endParaRPr>
          </a:p>
          <a:p>
            <a:pPr marL="514350" lvl="1" indent="-171450" algn="just">
              <a:buAutoNum type="arabicParenR"/>
            </a:pPr>
            <a:r>
              <a:rPr lang="en-CA" sz="1200" dirty="0">
                <a:solidFill>
                  <a:srgbClr val="242061"/>
                </a:solidFill>
                <a:ea typeface="+mn-lt"/>
                <a:cs typeface="+mn-lt"/>
              </a:rPr>
              <a:t>Are they locals or do they come from further away?</a:t>
            </a:r>
          </a:p>
          <a:p>
            <a:pPr marL="514350" lvl="1" indent="-171450" algn="just">
              <a:buAutoNum type="arabicParenR"/>
            </a:pPr>
            <a:r>
              <a:rPr lang="en-CA" sz="1200" dirty="0">
                <a:solidFill>
                  <a:srgbClr val="242061"/>
                </a:solidFill>
                <a:ea typeface="+mn-lt"/>
                <a:cs typeface="+mn-lt"/>
              </a:rPr>
              <a:t>Are there people in the  community you know by name/face?  If so,  why and how do you develop a relationship with them?</a:t>
            </a:r>
            <a:endParaRPr lang="en-CA" sz="1200" dirty="0">
              <a:solidFill>
                <a:srgbClr val="242061"/>
              </a:solidFill>
              <a:cs typeface="Calibri" panose="020F0502020204030204"/>
            </a:endParaRPr>
          </a:p>
          <a:p>
            <a:pPr algn="just"/>
            <a:r>
              <a:rPr lang="en-CA" sz="1200" b="1" dirty="0">
                <a:solidFill>
                  <a:srgbClr val="242061"/>
                </a:solidFill>
                <a:ea typeface="+mn-lt"/>
                <a:cs typeface="+mn-lt"/>
              </a:rPr>
              <a:t>About the community</a:t>
            </a:r>
            <a:endParaRPr lang="en-US" sz="1200" b="1" dirty="0">
              <a:solidFill>
                <a:srgbClr val="242061"/>
              </a:solidFill>
              <a:ea typeface="+mn-lt"/>
              <a:cs typeface="+mn-lt"/>
            </a:endParaRPr>
          </a:p>
          <a:p>
            <a:pPr marL="514350" lvl="1" indent="-171450" algn="just">
              <a:buAutoNum type="arabicParenR"/>
            </a:pPr>
            <a:r>
              <a:rPr lang="en-CA" sz="1200" dirty="0">
                <a:solidFill>
                  <a:srgbClr val="242061"/>
                </a:solidFill>
                <a:ea typeface="+mn-lt"/>
                <a:cs typeface="+mn-lt"/>
              </a:rPr>
              <a:t>What does community mean to you?</a:t>
            </a:r>
          </a:p>
          <a:p>
            <a:pPr marL="514350" lvl="1" indent="-171450" algn="just">
              <a:buAutoNum type="arabicParenR"/>
            </a:pPr>
            <a:r>
              <a:rPr lang="en-CA" sz="1200" dirty="0">
                <a:solidFill>
                  <a:srgbClr val="242061"/>
                </a:solidFill>
                <a:ea typeface="+mn-lt"/>
                <a:cs typeface="+mn-lt"/>
              </a:rPr>
              <a:t>Where do people usually hangout in this community?  Why?</a:t>
            </a:r>
          </a:p>
          <a:p>
            <a:pPr marL="514350" lvl="1" indent="-171450" algn="just">
              <a:buAutoNum type="arabicParenR"/>
            </a:pPr>
            <a:r>
              <a:rPr lang="en-CA" sz="1200" dirty="0">
                <a:solidFill>
                  <a:srgbClr val="242061"/>
                </a:solidFill>
                <a:ea typeface="+mn-lt"/>
                <a:cs typeface="+mn-lt"/>
              </a:rPr>
              <a:t>Where do people avoid? Why?</a:t>
            </a:r>
            <a:endParaRPr lang="en-US" sz="1200" dirty="0">
              <a:solidFill>
                <a:srgbClr val="242061"/>
              </a:solidFill>
              <a:ea typeface="+mn-lt"/>
              <a:cs typeface="+mn-lt"/>
            </a:endParaRPr>
          </a:p>
          <a:p>
            <a:pPr marL="514350" lvl="1" indent="-171450" algn="just">
              <a:buAutoNum type="arabicParenR"/>
            </a:pPr>
            <a:r>
              <a:rPr lang="en-CA" sz="1200" dirty="0">
                <a:solidFill>
                  <a:srgbClr val="242061"/>
                </a:solidFill>
                <a:ea typeface="+mn-lt"/>
                <a:cs typeface="+mn-lt"/>
              </a:rPr>
              <a:t>How would you rate the safety of the surrounding community?</a:t>
            </a:r>
          </a:p>
          <a:p>
            <a:pPr marL="514350" lvl="1" indent="-171450" algn="just">
              <a:buAutoNum type="arabicParenR"/>
            </a:pPr>
            <a:r>
              <a:rPr lang="en-CA" sz="1200" dirty="0">
                <a:solidFill>
                  <a:srgbClr val="242061"/>
                </a:solidFill>
                <a:ea typeface="+mn-lt"/>
                <a:cs typeface="+mn-lt"/>
              </a:rPr>
              <a:t>Have you seen changes in the community since you've moved or started working here?</a:t>
            </a:r>
          </a:p>
          <a:p>
            <a:pPr marL="514350" lvl="1" indent="-171450" algn="just">
              <a:buAutoNum type="arabicParenR"/>
            </a:pPr>
            <a:r>
              <a:rPr lang="en-CA" sz="1200" dirty="0">
                <a:solidFill>
                  <a:srgbClr val="242061"/>
                </a:solidFill>
                <a:ea typeface="+mn-lt"/>
                <a:cs typeface="+mn-lt"/>
              </a:rPr>
              <a:t>What do you think about the current direction of the surrounding community?</a:t>
            </a:r>
            <a:endParaRPr lang="en-CA" sz="1200" dirty="0">
              <a:solidFill>
                <a:srgbClr val="242061"/>
              </a:solidFill>
              <a:cs typeface="Calibri" panose="020F0502020204030204"/>
            </a:endParaRPr>
          </a:p>
          <a:p>
            <a:pPr algn="just"/>
            <a:r>
              <a:rPr lang="en-CA" sz="1200" b="1" dirty="0">
                <a:solidFill>
                  <a:srgbClr val="242061"/>
                </a:solidFill>
                <a:ea typeface="+mn-lt"/>
                <a:cs typeface="+mn-lt"/>
              </a:rPr>
              <a:t>About the population/topic/situation  of interest</a:t>
            </a:r>
            <a:endParaRPr lang="en-US" sz="1200" b="1" dirty="0">
              <a:solidFill>
                <a:srgbClr val="242061"/>
              </a:solidFill>
              <a:ea typeface="+mn-lt"/>
              <a:cs typeface="+mn-lt"/>
            </a:endParaRPr>
          </a:p>
          <a:p>
            <a:pPr marL="514350" lvl="1" indent="-171450">
              <a:buAutoNum type="arabicParenR"/>
            </a:pPr>
            <a:r>
              <a:rPr lang="en-CA" sz="1200" dirty="0">
                <a:solidFill>
                  <a:srgbClr val="242061"/>
                </a:solidFill>
                <a:ea typeface="+mn-lt"/>
                <a:cs typeface="+mn-lt"/>
              </a:rPr>
              <a:t>What do you think about the location of your home/business in relation to _____?</a:t>
            </a:r>
            <a:endParaRPr lang="en-US" sz="1200" dirty="0">
              <a:solidFill>
                <a:srgbClr val="242061"/>
              </a:solidFill>
              <a:ea typeface="+mn-lt"/>
              <a:cs typeface="+mn-lt"/>
            </a:endParaRPr>
          </a:p>
          <a:p>
            <a:pPr marL="514350" lvl="1" indent="-171450">
              <a:buAutoNum type="arabicParenR"/>
            </a:pPr>
            <a:r>
              <a:rPr lang="en-CA" sz="1200" dirty="0">
                <a:solidFill>
                  <a:srgbClr val="242061"/>
                </a:solidFill>
                <a:ea typeface="+mn-lt"/>
                <a:cs typeface="+mn-lt"/>
              </a:rPr>
              <a:t>What do you think about the people who _____?</a:t>
            </a:r>
            <a:endParaRPr lang="en-US" sz="1200" dirty="0">
              <a:solidFill>
                <a:srgbClr val="242061"/>
              </a:solidFill>
              <a:ea typeface="+mn-lt"/>
              <a:cs typeface="+mn-lt"/>
            </a:endParaRPr>
          </a:p>
          <a:p>
            <a:pPr marL="514350" lvl="1" indent="-171450">
              <a:buAutoNum type="arabicParenR"/>
            </a:pPr>
            <a:r>
              <a:rPr lang="en-CA" sz="1200" dirty="0">
                <a:solidFill>
                  <a:srgbClr val="242061"/>
                </a:solidFill>
                <a:ea typeface="+mn-lt"/>
                <a:cs typeface="+mn-lt"/>
              </a:rPr>
              <a:t>What are your experiences with people who ______? </a:t>
            </a:r>
            <a:endParaRPr lang="en-US" sz="1200" dirty="0">
              <a:solidFill>
                <a:srgbClr val="242061"/>
              </a:solidFill>
              <a:ea typeface="+mn-lt"/>
              <a:cs typeface="+mn-lt"/>
            </a:endParaRPr>
          </a:p>
          <a:p>
            <a:pPr marL="514350" lvl="1" indent="-171450">
              <a:buAutoNum type="arabicParenR"/>
            </a:pPr>
            <a:r>
              <a:rPr lang="en-CA" sz="1200" dirty="0">
                <a:solidFill>
                  <a:srgbClr val="242061"/>
                </a:solidFill>
                <a:ea typeface="+mn-lt"/>
                <a:cs typeface="+mn-lt"/>
              </a:rPr>
              <a:t>Do you think that the people who _____  have an influence on your community  (good or bad)? </a:t>
            </a:r>
            <a:endParaRPr lang="en-US" sz="1200" dirty="0">
              <a:solidFill>
                <a:srgbClr val="242061"/>
              </a:solidFill>
              <a:ea typeface="+mn-lt"/>
              <a:cs typeface="+mn-lt"/>
            </a:endParaRPr>
          </a:p>
          <a:p>
            <a:pPr marL="514350" lvl="1" indent="-171450">
              <a:buAutoNum type="arabicParenR"/>
            </a:pPr>
            <a:r>
              <a:rPr lang="en-CA" sz="1200" dirty="0">
                <a:solidFill>
                  <a:srgbClr val="242061"/>
                </a:solidFill>
                <a:ea typeface="+mn-lt"/>
                <a:cs typeface="+mn-lt"/>
              </a:rPr>
              <a:t>What does an ideal community look like to you? </a:t>
            </a:r>
            <a:endParaRPr lang="en-US" sz="1200" dirty="0">
              <a:solidFill>
                <a:srgbClr val="242061"/>
              </a:solidFill>
              <a:ea typeface="+mn-lt"/>
              <a:cs typeface="+mn-lt"/>
            </a:endParaRPr>
          </a:p>
          <a:p>
            <a:pPr algn="just"/>
            <a:r>
              <a:rPr lang="en-CA" sz="1200" b="1" dirty="0">
                <a:solidFill>
                  <a:srgbClr val="242061"/>
                </a:solidFill>
                <a:ea typeface="+mn-lt"/>
                <a:cs typeface="+mn-lt"/>
              </a:rPr>
              <a:t>Ideas</a:t>
            </a:r>
            <a:endParaRPr lang="en-CA" sz="1200" dirty="0">
              <a:solidFill>
                <a:srgbClr val="242061"/>
              </a:solidFill>
              <a:ea typeface="+mn-lt"/>
              <a:cs typeface="+mn-lt"/>
            </a:endParaRPr>
          </a:p>
          <a:p>
            <a:pPr marL="514350" lvl="1" indent="-171450" algn="just">
              <a:buAutoNum type="arabicParenR"/>
            </a:pPr>
            <a:r>
              <a:rPr lang="en-CA" sz="1200" dirty="0">
                <a:solidFill>
                  <a:srgbClr val="242061"/>
                </a:solidFill>
                <a:ea typeface="+mn-lt"/>
                <a:cs typeface="+mn-lt"/>
              </a:rPr>
              <a:t>Do you have any ideas as to how the local community can support the well-being of people who _____? What needs to change or continue?</a:t>
            </a:r>
            <a:endParaRPr lang="en-US" sz="1200" dirty="0">
              <a:solidFill>
                <a:srgbClr val="242061"/>
              </a:solidFill>
              <a:ea typeface="+mn-lt"/>
              <a:cs typeface="+mn-lt"/>
            </a:endParaRPr>
          </a:p>
          <a:p>
            <a:pPr marL="514350" lvl="1" indent="-171450" algn="just">
              <a:buAutoNum type="arabicParenR"/>
            </a:pPr>
            <a:r>
              <a:rPr lang="en-CA" sz="1050" dirty="0">
                <a:solidFill>
                  <a:srgbClr val="242061"/>
                </a:solidFill>
                <a:ea typeface="+mn-lt"/>
                <a:cs typeface="+mn-lt"/>
              </a:rPr>
              <a:t>Is there anyone in the community you recommend we talk to or place we should visit?</a:t>
            </a:r>
            <a:endParaRPr lang="en-US" sz="1050" dirty="0">
              <a:solidFill>
                <a:srgbClr val="242061"/>
              </a:solidFill>
              <a:ea typeface="+mn-lt"/>
              <a:cs typeface="+mn-lt"/>
            </a:endParaRPr>
          </a:p>
          <a:p>
            <a:pPr algn="just"/>
            <a:endParaRPr lang="en-US" sz="105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5943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fld id="{6B39BC17-A734-A748-B23F-E2E693D5C461}" type="slidenum">
              <a:rPr lang="en-US" smtClean="0">
                <a:solidFill>
                  <a:schemeClr val="bg1"/>
                </a:solidFill>
              </a:rPr>
              <a:t>7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6B8DFA7-D57D-B548-A626-B3325EB2E94D}"/>
              </a:ext>
            </a:extLst>
          </p:cNvPr>
          <p:cNvSpPr txBox="1">
            <a:spLocks/>
          </p:cNvSpPr>
          <p:nvPr/>
        </p:nvSpPr>
        <p:spPr>
          <a:xfrm>
            <a:off x="-74481" y="301863"/>
            <a:ext cx="9144341" cy="6580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Aft>
                <a:spcPts val="600"/>
              </a:spcAft>
            </a:pPr>
            <a:endParaRPr lang="en-US" sz="2100" dirty="0"/>
          </a:p>
        </p:txBody>
      </p:sp>
      <p:sp>
        <p:nvSpPr>
          <p:cNvPr id="17" name="Rectangle 16"/>
          <p:cNvSpPr/>
          <p:nvPr/>
        </p:nvSpPr>
        <p:spPr>
          <a:xfrm>
            <a:off x="702392" y="387274"/>
            <a:ext cx="7390171" cy="230832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endParaRPr lang="en-US" sz="1200" dirty="0">
              <a:ea typeface="+mn-lt"/>
              <a:cs typeface="+mn-lt"/>
            </a:endParaRPr>
          </a:p>
          <a:p>
            <a:r>
              <a:rPr lang="en-CA" sz="1200" b="1" dirty="0">
                <a:solidFill>
                  <a:srgbClr val="242061"/>
                </a:solidFill>
                <a:ea typeface="+mn-lt"/>
                <a:cs typeface="+mn-lt"/>
              </a:rPr>
              <a:t>Learning from Context</a:t>
            </a:r>
            <a:endParaRPr lang="en-US" sz="1200" dirty="0">
              <a:solidFill>
                <a:srgbClr val="242061"/>
              </a:solidFill>
              <a:ea typeface="+mn-lt"/>
              <a:cs typeface="+mn-lt"/>
            </a:endParaRPr>
          </a:p>
          <a:p>
            <a:endParaRPr lang="en-US" sz="1200" dirty="0">
              <a:solidFill>
                <a:srgbClr val="242061"/>
              </a:solidFill>
              <a:ea typeface="+mn-lt"/>
              <a:cs typeface="+mn-lt"/>
            </a:endParaRPr>
          </a:p>
          <a:p>
            <a:r>
              <a:rPr lang="en-CA" sz="1200" b="1" dirty="0">
                <a:solidFill>
                  <a:srgbClr val="242061"/>
                </a:solidFill>
                <a:ea typeface="+mn-lt"/>
                <a:cs typeface="+mn-lt"/>
              </a:rPr>
              <a:t>Location </a:t>
            </a:r>
            <a:r>
              <a:rPr lang="en-CA" sz="1200" dirty="0">
                <a:solidFill>
                  <a:srgbClr val="242061"/>
                </a:solidFill>
                <a:ea typeface="+mn-lt"/>
                <a:cs typeface="+mn-lt"/>
              </a:rPr>
              <a:t>(may include parks, cafés, recreation centre, library , etc.)</a:t>
            </a:r>
            <a:endParaRPr lang="en-US" sz="1200" dirty="0">
              <a:solidFill>
                <a:srgbClr val="242061"/>
              </a:solidFill>
              <a:ea typeface="+mn-lt"/>
              <a:cs typeface="+mn-lt"/>
            </a:endParaRPr>
          </a:p>
          <a:p>
            <a:r>
              <a:rPr lang="en-CA" sz="1200" dirty="0">
                <a:solidFill>
                  <a:srgbClr val="242061"/>
                </a:solidFill>
                <a:ea typeface="+mn-lt"/>
                <a:cs typeface="+mn-lt"/>
              </a:rPr>
              <a:t>Record concrete details about what you see and hear, including quotes and impressions. </a:t>
            </a:r>
            <a:endParaRPr lang="en-US" sz="1200" dirty="0">
              <a:solidFill>
                <a:srgbClr val="242061"/>
              </a:solidFill>
              <a:ea typeface="+mn-lt"/>
              <a:cs typeface="+mn-lt"/>
            </a:endParaRPr>
          </a:p>
          <a:p>
            <a:pPr marL="514350" lvl="1" indent="-171450" algn="just">
              <a:buAutoNum type="arabicParenR"/>
            </a:pPr>
            <a:r>
              <a:rPr lang="en-CA" sz="1200" dirty="0">
                <a:solidFill>
                  <a:srgbClr val="242061"/>
                </a:solidFill>
                <a:ea typeface="+mn-lt"/>
                <a:cs typeface="+mn-lt"/>
              </a:rPr>
              <a:t>How does the community interact with the space?</a:t>
            </a:r>
            <a:endParaRPr lang="en-US" sz="1200" dirty="0">
              <a:solidFill>
                <a:srgbClr val="242061"/>
              </a:solidFill>
              <a:ea typeface="+mn-lt"/>
              <a:cs typeface="+mn-lt"/>
            </a:endParaRPr>
          </a:p>
          <a:p>
            <a:pPr marL="514350" lvl="1" indent="-171450" algn="just">
              <a:buAutoNum type="arabicParenR"/>
            </a:pPr>
            <a:r>
              <a:rPr lang="en-CA" sz="1200" dirty="0">
                <a:solidFill>
                  <a:srgbClr val="242061"/>
                </a:solidFill>
                <a:ea typeface="+mn-lt"/>
                <a:cs typeface="+mn-lt"/>
              </a:rPr>
              <a:t>Who uses this space? Why?</a:t>
            </a:r>
            <a:endParaRPr lang="en-US" sz="1200" dirty="0">
              <a:solidFill>
                <a:srgbClr val="242061"/>
              </a:solidFill>
              <a:ea typeface="+mn-lt"/>
              <a:cs typeface="+mn-lt"/>
            </a:endParaRPr>
          </a:p>
          <a:p>
            <a:pPr marL="0" lvl="1"/>
            <a:endParaRPr lang="en-CA" sz="1200" b="1" dirty="0">
              <a:solidFill>
                <a:srgbClr val="242061"/>
              </a:solidFill>
              <a:ea typeface="+mn-lt"/>
              <a:cs typeface="+mn-lt"/>
            </a:endParaRPr>
          </a:p>
          <a:p>
            <a:pPr marL="0" lvl="1"/>
            <a:r>
              <a:rPr lang="en-CA" sz="1200" b="1" dirty="0">
                <a:solidFill>
                  <a:srgbClr val="242061"/>
                </a:solidFill>
                <a:ea typeface="+mn-lt"/>
                <a:cs typeface="+mn-lt"/>
              </a:rPr>
              <a:t>Experience: </a:t>
            </a:r>
            <a:r>
              <a:rPr lang="en-CA" sz="1200" dirty="0">
                <a:solidFill>
                  <a:srgbClr val="242061"/>
                </a:solidFill>
                <a:ea typeface="+mn-lt"/>
                <a:cs typeface="+mn-lt"/>
              </a:rPr>
              <a:t>(pick an experience that reflects your topic or issue)</a:t>
            </a:r>
            <a:endParaRPr lang="en-US" sz="1200" dirty="0">
              <a:solidFill>
                <a:srgbClr val="242061"/>
              </a:solidFill>
              <a:ea typeface="+mn-lt"/>
              <a:cs typeface="+mn-lt"/>
            </a:endParaRPr>
          </a:p>
          <a:p>
            <a:pPr marL="514350" lvl="1" indent="-171450" algn="just">
              <a:buAutoNum type="arabicParenR"/>
            </a:pPr>
            <a:r>
              <a:rPr lang="en-CA" sz="1200" dirty="0">
                <a:solidFill>
                  <a:srgbClr val="242061"/>
                </a:solidFill>
                <a:ea typeface="+mn-lt"/>
                <a:cs typeface="+mn-lt"/>
              </a:rPr>
              <a:t>Map out the experience (customer journey)</a:t>
            </a:r>
            <a:endParaRPr lang="en-US" sz="1200" dirty="0">
              <a:solidFill>
                <a:srgbClr val="242061"/>
              </a:solidFill>
              <a:ea typeface="+mn-lt"/>
              <a:cs typeface="+mn-lt"/>
            </a:endParaRPr>
          </a:p>
          <a:p>
            <a:pPr marL="514350" lvl="1" indent="-171450" algn="just">
              <a:buAutoNum type="arabicParenR"/>
            </a:pPr>
            <a:r>
              <a:rPr lang="en-CA" sz="1200" dirty="0">
                <a:solidFill>
                  <a:srgbClr val="242061"/>
                </a:solidFill>
                <a:ea typeface="+mn-lt"/>
                <a:cs typeface="+mn-lt"/>
              </a:rPr>
              <a:t>How did you feel about the experience?</a:t>
            </a:r>
            <a:endParaRPr lang="en-US" sz="1200" dirty="0">
              <a:solidFill>
                <a:srgbClr val="242061"/>
              </a:solidFill>
              <a:ea typeface="+mn-lt"/>
              <a:cs typeface="+mn-lt"/>
            </a:endParaRPr>
          </a:p>
          <a:p>
            <a:pPr marL="514350" lvl="1" indent="-171450" algn="just">
              <a:buAutoNum type="arabicParenR"/>
            </a:pPr>
            <a:r>
              <a:rPr lang="en-CA" sz="1200" dirty="0">
                <a:solidFill>
                  <a:srgbClr val="242061"/>
                </a:solidFill>
                <a:ea typeface="+mn-lt"/>
                <a:cs typeface="+mn-lt"/>
              </a:rPr>
              <a:t>What was unexpected/challenging?</a:t>
            </a:r>
            <a:endParaRPr lang="en-US" sz="1200" dirty="0">
              <a:solidFill>
                <a:srgbClr val="242061"/>
              </a:solidFill>
              <a:ea typeface="+mn-lt"/>
              <a:cs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655" y="3106908"/>
            <a:ext cx="2895851" cy="198137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8420" y="2695598"/>
            <a:ext cx="3899059" cy="3010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983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004063" y="680089"/>
            <a:ext cx="0" cy="5656421"/>
          </a:xfrm>
          <a:prstGeom prst="line">
            <a:avLst/>
          </a:prstGeom>
          <a:ln w="381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937873" y="1968414"/>
            <a:ext cx="5635994" cy="1679"/>
          </a:xfrm>
          <a:prstGeom prst="line">
            <a:avLst/>
          </a:prstGeom>
          <a:ln w="381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18320" y="148747"/>
            <a:ext cx="1800493" cy="30008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350" b="1"/>
              <a:t>Note Pad # _______</a:t>
            </a:r>
            <a:endParaRPr lang="en-US" sz="1350" b="1">
              <a:cs typeface="Calibri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3864" y="866087"/>
            <a:ext cx="1877437" cy="30008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350" b="1"/>
              <a:t>Who am I talking to?</a:t>
            </a:r>
            <a:endParaRPr lang="en-US" sz="1350" b="1">
              <a:cs typeface="Calibri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8320" y="1525507"/>
            <a:ext cx="81945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/>
              <a:t>Where?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8320" y="2154431"/>
            <a:ext cx="1204176" cy="30008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350" b="1"/>
              <a:t>Get quotes!!</a:t>
            </a:r>
            <a:endParaRPr lang="en-US" sz="1350" b="1">
              <a:cs typeface="Calibri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23224" y="620880"/>
            <a:ext cx="235833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/>
              <a:t>Description: </a:t>
            </a:r>
            <a:br>
              <a:rPr lang="en-US" sz="1350"/>
            </a:br>
            <a:r>
              <a:rPr lang="en-US" sz="1350"/>
              <a:t>Style? Mood? Presentation?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402095" y="491087"/>
            <a:ext cx="165622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/>
              <a:t>Date:___________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117347" y="2194078"/>
            <a:ext cx="3204723" cy="5078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350" b="1"/>
              <a:t>Connections/Supports &amp; Resources:</a:t>
            </a:r>
            <a:br>
              <a:rPr lang="en-US" sz="1350"/>
            </a:br>
            <a:r>
              <a:rPr lang="en-US" sz="1350"/>
              <a:t>What and who are they in contact with?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3CD7041-292A-4589-8CD4-6418639E5E08}"/>
              </a:ext>
            </a:extLst>
          </p:cNvPr>
          <p:cNvSpPr txBox="1"/>
          <p:nvPr/>
        </p:nvSpPr>
        <p:spPr>
          <a:xfrm>
            <a:off x="217307" y="2821350"/>
            <a:ext cx="2454518" cy="71558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350" b="1"/>
              <a:t>Motivations/Interests:</a:t>
            </a:r>
            <a:br>
              <a:rPr lang="en-US" sz="1350"/>
            </a:br>
            <a:r>
              <a:rPr lang="en-US" sz="1350"/>
              <a:t>What matters to them?</a:t>
            </a:r>
            <a:br>
              <a:rPr lang="en-US" sz="1350"/>
            </a:br>
            <a:r>
              <a:rPr lang="en-US" sz="1350"/>
              <a:t>Where do you they hang out?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7A2EF08-F59F-4C3C-B25A-2566B6AB57CF}"/>
              </a:ext>
            </a:extLst>
          </p:cNvPr>
          <p:cNvCxnSpPr>
            <a:cxnSpLocks/>
          </p:cNvCxnSpPr>
          <p:nvPr/>
        </p:nvCxnSpPr>
        <p:spPr>
          <a:xfrm>
            <a:off x="2926882" y="3695686"/>
            <a:ext cx="5635994" cy="1679"/>
          </a:xfrm>
          <a:prstGeom prst="line">
            <a:avLst/>
          </a:prstGeom>
          <a:ln w="381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977745F-C078-44E2-8BDB-078FFBE1BB84}"/>
              </a:ext>
            </a:extLst>
          </p:cNvPr>
          <p:cNvCxnSpPr>
            <a:cxnSpLocks/>
          </p:cNvCxnSpPr>
          <p:nvPr/>
        </p:nvCxnSpPr>
        <p:spPr>
          <a:xfrm>
            <a:off x="2937873" y="5440663"/>
            <a:ext cx="5635994" cy="1679"/>
          </a:xfrm>
          <a:prstGeom prst="line">
            <a:avLst/>
          </a:prstGeom>
          <a:ln w="381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2542BF95-B15F-42F2-A57B-F7941ECCCEE0}"/>
              </a:ext>
            </a:extLst>
          </p:cNvPr>
          <p:cNvSpPr txBox="1"/>
          <p:nvPr/>
        </p:nvSpPr>
        <p:spPr>
          <a:xfrm>
            <a:off x="3118865" y="3964291"/>
            <a:ext cx="2425664" cy="5078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350" b="1"/>
              <a:t>Thoughts on _____:</a:t>
            </a:r>
            <a:br>
              <a:rPr lang="en-US" sz="1350"/>
            </a:br>
            <a:r>
              <a:rPr lang="en-US" sz="1350"/>
              <a:t>Insights/Ideas/Opportunities?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4B006C-8164-4C48-BB82-BCE00B086081}"/>
              </a:ext>
            </a:extLst>
          </p:cNvPr>
          <p:cNvSpPr txBox="1"/>
          <p:nvPr/>
        </p:nvSpPr>
        <p:spPr>
          <a:xfrm>
            <a:off x="3092834" y="5651595"/>
            <a:ext cx="227177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/>
              <a:t>Can I follow up with you?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DEF90F-0BD8-4DE9-B54B-39546C3D1F18}"/>
              </a:ext>
            </a:extLst>
          </p:cNvPr>
          <p:cNvSpPr txBox="1"/>
          <p:nvPr/>
        </p:nvSpPr>
        <p:spPr>
          <a:xfrm>
            <a:off x="3092835" y="5987104"/>
            <a:ext cx="197361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/>
              <a:t>When is a good time?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9A2C88-5044-4F92-9F2D-7BFA74D1642D}"/>
              </a:ext>
            </a:extLst>
          </p:cNvPr>
          <p:cNvSpPr txBox="1"/>
          <p:nvPr/>
        </p:nvSpPr>
        <p:spPr>
          <a:xfrm>
            <a:off x="3092836" y="6333583"/>
            <a:ext cx="307007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/>
              <a:t>What is the best way to reach you?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CA4B83E-1A13-4BFE-B319-E83F915A8538}"/>
              </a:ext>
            </a:extLst>
          </p:cNvPr>
          <p:cNvSpPr txBox="1">
            <a:spLocks/>
          </p:cNvSpPr>
          <p:nvPr/>
        </p:nvSpPr>
        <p:spPr>
          <a:xfrm>
            <a:off x="-340" y="203009"/>
            <a:ext cx="9144341" cy="6580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Aft>
                <a:spcPts val="600"/>
              </a:spcAft>
            </a:pPr>
            <a:endParaRPr lang="en-US" sz="1500" dirty="0">
              <a:latin typeface="Century Gothic"/>
              <a:cs typeface="Covered By Your Grace"/>
            </a:endParaRPr>
          </a:p>
        </p:txBody>
      </p:sp>
      <p:pic>
        <p:nvPicPr>
          <p:cNvPr id="3" name="Picture 2" descr="A close up of a map&#10;&#10;Description generated with very high confidence">
            <a:extLst>
              <a:ext uri="{FF2B5EF4-FFF2-40B4-BE49-F238E27FC236}">
                <a16:creationId xmlns:a16="http://schemas.microsoft.com/office/drawing/2014/main" id="{1E476ED9-2645-422E-89E9-A18F931E9CF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24" y="4272990"/>
            <a:ext cx="2649938" cy="24438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73472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S HC TOOLKIT TEMPLATES" id="{07DAE371-86EE-E14D-8327-F800AEEA4456}" vid="{18293E83-D85D-6D4E-A22E-B6AC8E2E089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C992B87927CA44B495C8DA1206E1CE" ma:contentTypeVersion="14" ma:contentTypeDescription="Create a new document." ma:contentTypeScope="" ma:versionID="d0062c9d6d10f04de55f66e6312c56c8">
  <xsd:schema xmlns:xsd="http://www.w3.org/2001/XMLSchema" xmlns:xs="http://www.w3.org/2001/XMLSchema" xmlns:p="http://schemas.microsoft.com/office/2006/metadata/properties" xmlns:ns1="http://schemas.microsoft.com/sharepoint/v3" xmlns:ns2="fe1ff5bd-6c57-4e1d-8b4b-98bb05c4ed06" xmlns:ns3="40e823d3-59db-4153-a34d-70a071d97d0c" targetNamespace="http://schemas.microsoft.com/office/2006/metadata/properties" ma:root="true" ma:fieldsID="26b43b8f6b19739f04580aa1aef666cc" ns1:_="" ns2:_="" ns3:_="">
    <xsd:import namespace="http://schemas.microsoft.com/sharepoint/v3"/>
    <xsd:import namespace="fe1ff5bd-6c57-4e1d-8b4b-98bb05c4ed06"/>
    <xsd:import namespace="40e823d3-59db-4153-a34d-70a071d97d0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1ff5bd-6c57-4e1d-8b4b-98bb05c4ed0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e823d3-59db-4153-a34d-70a071d97d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E5D28DD-E3F9-4D25-B6B2-AB2D3CDAC34F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3AA826DE-6792-4B01-9565-658AA96BDD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DF74B6-5BB4-49B9-9DAC-F333444038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e1ff5bd-6c57-4e1d-8b4b-98bb05c4ed06"/>
    <ds:schemaRef ds:uri="40e823d3-59db-4153-a34d-70a071d97d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Personas (older adults met through Neighbours)</Template>
  <TotalTime>50</TotalTime>
  <Words>171</Words>
  <Application>Microsoft Office PowerPoint</Application>
  <PresentationFormat>Letter Paper (8.5x11 in)</PresentationFormat>
  <Paragraphs>91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IN A NUTSHELL…</vt:lpstr>
      <vt:lpstr>ABOUT THIS TOOL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Sinai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Sonia Gaudry</dc:creator>
  <cp:lastModifiedBy>Sonia Gaudry</cp:lastModifiedBy>
  <cp:revision>22</cp:revision>
  <cp:lastPrinted>2020-01-03T18:51:04Z</cp:lastPrinted>
  <dcterms:created xsi:type="dcterms:W3CDTF">2020-01-03T17:31:58Z</dcterms:created>
  <dcterms:modified xsi:type="dcterms:W3CDTF">2020-01-28T19:03:39Z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0x0101004AC992B87927CA44B495C8DA1206E1CE</vt:lpwstr>
  </property>
</Properties>
</file>