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13"/>
  </p:notesMasterIdLst>
  <p:sldIdLst>
    <p:sldId id="259" r:id="rId7"/>
    <p:sldId id="264" r:id="rId8"/>
    <p:sldId id="265" r:id="rId9"/>
    <p:sldId id="262" r:id="rId10"/>
    <p:sldId id="266" r:id="rId11"/>
    <p:sldId id="267" r:id="rId12"/>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Piatkowski" initials="AP" lastIdx="1" clrIdx="0">
    <p:extLst>
      <p:ext uri="{19B8F6BF-5375-455C-9EA6-DF929625EA0E}">
        <p15:presenceInfo xmlns:p15="http://schemas.microsoft.com/office/powerpoint/2012/main" userId="S-1-5-21-839522115-1275210071-1801674531-32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061"/>
    <a:srgbClr val="662B91"/>
    <a:srgbClr val="ED217C"/>
    <a:srgbClr val="D7DF20"/>
    <a:srgbClr val="F25929"/>
    <a:srgbClr val="FCB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42E7A-ABEA-03AA-B0BA-E7C051320A39}" v="25" dt="2020-01-10T16:45:43.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94"/>
  </p:normalViewPr>
  <p:slideViewPr>
    <p:cSldViewPr snapToGrid="0" snapToObjects="1">
      <p:cViewPr varScale="1">
        <p:scale>
          <a:sx n="89" d="100"/>
          <a:sy n="89" d="100"/>
        </p:scale>
        <p:origin x="12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970DF2-7A29-4966-89EC-C1A9E92F25F4}" type="datetimeFigureOut">
              <a:rPr lang="en-US" smtClean="0"/>
              <a:t>1/28/2020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513090-3A51-40EA-98AE-9AA307BA79DF}" type="slidenum">
              <a:rPr lang="en-US" smtClean="0"/>
              <a:t>‹#›</a:t>
            </a:fld>
            <a:endParaRPr lang="en-US"/>
          </a:p>
        </p:txBody>
      </p:sp>
    </p:spTree>
    <p:extLst>
      <p:ext uri="{BB962C8B-B14F-4D97-AF65-F5344CB8AC3E}">
        <p14:creationId xmlns:p14="http://schemas.microsoft.com/office/powerpoint/2010/main" val="13093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13090-3A51-40EA-98AE-9AA307BA79DF}" type="slidenum">
              <a:rPr lang="en-US" smtClean="0"/>
              <a:t>2</a:t>
            </a:fld>
            <a:endParaRPr lang="en-US"/>
          </a:p>
        </p:txBody>
      </p:sp>
    </p:spTree>
    <p:extLst>
      <p:ext uri="{BB962C8B-B14F-4D97-AF65-F5344CB8AC3E}">
        <p14:creationId xmlns:p14="http://schemas.microsoft.com/office/powerpoint/2010/main" val="391601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err="1"/>
              <a:t>Eg</a:t>
            </a:r>
            <a:r>
              <a:rPr lang="en-US"/>
              <a:t> mental health working group - </a:t>
            </a:r>
          </a:p>
        </p:txBody>
      </p:sp>
      <p:sp>
        <p:nvSpPr>
          <p:cNvPr id="4" name="Slide Number Placeholder 3"/>
          <p:cNvSpPr>
            <a:spLocks noGrp="1"/>
          </p:cNvSpPr>
          <p:nvPr>
            <p:ph type="sldNum" sz="quarter" idx="5"/>
          </p:nvPr>
        </p:nvSpPr>
        <p:spPr/>
        <p:txBody>
          <a:bodyPr/>
          <a:lstStyle/>
          <a:p>
            <a:fld id="{F1DC29ED-8111-5445-8BB8-7281D84284E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8104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err="1"/>
              <a:t>Eg</a:t>
            </a:r>
            <a:r>
              <a:rPr lang="en-US"/>
              <a:t> mental health working group - </a:t>
            </a:r>
          </a:p>
        </p:txBody>
      </p:sp>
      <p:sp>
        <p:nvSpPr>
          <p:cNvPr id="4" name="Slide Number Placeholder 3"/>
          <p:cNvSpPr>
            <a:spLocks noGrp="1"/>
          </p:cNvSpPr>
          <p:nvPr>
            <p:ph type="sldNum" sz="quarter" idx="5"/>
          </p:nvPr>
        </p:nvSpPr>
        <p:spPr/>
        <p:txBody>
          <a:bodyPr/>
          <a:lstStyle/>
          <a:p>
            <a:fld id="{F1DC29ED-8111-5445-8BB8-7281D84284E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50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CC7-07E8-A744-8250-7C7CE9748CB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C614259-D539-904B-9E1A-1899F5BAE37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9EFBF4-C741-AC46-A1E0-4A401710528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D1858F63-58CB-EE40-AA69-B05D99863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B661F-C9CC-0744-8802-E4CC028C1D2B}"/>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784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11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7775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459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3463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375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8108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03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9598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903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62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D155-CD31-FE43-953D-D591D11E7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88C80-9C5A-2948-BCD2-9EDAEDE12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25B0-36BF-AA4D-AAC3-DB46BE918F9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9F45EE47-0744-494D-91A5-17EFC414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9F666-651F-FC4E-86E5-FEF7FA259C4F}"/>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87873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5230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24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382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5157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0851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0146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2060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0788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5752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871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5B5E-EDF8-7B46-AFAA-90B35EBBF4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198208-A246-CD41-9FA1-6BDE99F70FE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FFD4B-67D1-B247-872D-07ED2241DD57}"/>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8B1FB9E5-C9F1-A242-AE52-1DB90940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3106D-23BF-5647-A944-86D6A4AB683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999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F66-3BC7-B34E-BE71-07ABF6B19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07170-9ECB-2C4B-8720-8434FADBA78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E73FB-B805-0A42-9C62-4ADCF10E4AA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20C15-94D8-3848-A6C1-BD37DD7FCFBA}"/>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6" name="Footer Placeholder 5">
            <a:extLst>
              <a:ext uri="{FF2B5EF4-FFF2-40B4-BE49-F238E27FC236}">
                <a16:creationId xmlns:a16="http://schemas.microsoft.com/office/drawing/2014/main" id="{4CEB405B-9038-B841-A5F6-5782E99A6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37CB-75CF-354F-B295-9A13D8C571D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706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B49-5855-8640-9B09-2C188A9214DB}"/>
              </a:ext>
            </a:extLst>
          </p:cNvPr>
          <p:cNvSpPr>
            <a:spLocks noGrp="1"/>
          </p:cNvSpPr>
          <p:nvPr>
            <p:ph type="title" hasCustomPrompt="1"/>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F4B9E44-82E1-7B4B-AFCA-0E9BE5CBAE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6AD2D6-D1FE-4A43-9E67-E5CF866309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FDA63-6E16-5A47-A90B-249DC9A05F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F004B-11C0-CC43-BAE8-49797EBE0F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C64D-3E78-D041-95C6-6EE874D97E53}"/>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8" name="Footer Placeholder 7">
            <a:extLst>
              <a:ext uri="{FF2B5EF4-FFF2-40B4-BE49-F238E27FC236}">
                <a16:creationId xmlns:a16="http://schemas.microsoft.com/office/drawing/2014/main" id="{81CC68CC-93D5-0243-A129-00DB7EA8A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A56B8-CF90-964B-82FA-B3D8C9C5ECD7}"/>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5043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Right Triangle 16">
            <a:extLst>
              <a:ext uri="{FF2B5EF4-FFF2-40B4-BE49-F238E27FC236}">
                <a16:creationId xmlns:a16="http://schemas.microsoft.com/office/drawing/2014/main" id="{68180298-822F-B34D-98F9-EE7E6C5A5143}"/>
              </a:ext>
            </a:extLst>
          </p:cNvPr>
          <p:cNvSpPr/>
          <p:nvPr userDrawn="1"/>
        </p:nvSpPr>
        <p:spPr>
          <a:xfrm rot="16200000">
            <a:off x="7331922" y="5045922"/>
            <a:ext cx="1898367" cy="1725789"/>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7078" y="6023113"/>
            <a:ext cx="1013448" cy="515800"/>
          </a:xfrm>
          <a:prstGeom prst="rect">
            <a:avLst/>
          </a:prstGeom>
        </p:spPr>
      </p:pic>
      <p:sp>
        <p:nvSpPr>
          <p:cNvPr id="12" name="Rectangle 11">
            <a:extLst>
              <a:ext uri="{FF2B5EF4-FFF2-40B4-BE49-F238E27FC236}">
                <a16:creationId xmlns:a16="http://schemas.microsoft.com/office/drawing/2014/main" id="{8AC6B722-E5D8-6542-B939-E192DE021BBF}"/>
              </a:ext>
            </a:extLst>
          </p:cNvPr>
          <p:cNvSpPr/>
          <p:nvPr userDrawn="1"/>
        </p:nvSpPr>
        <p:spPr>
          <a:xfrm>
            <a:off x="7927156" y="6184970"/>
            <a:ext cx="1048556" cy="484748"/>
          </a:xfrm>
          <a:prstGeom prst="rect">
            <a:avLst/>
          </a:prstGeom>
        </p:spPr>
        <p:txBody>
          <a:bodyPr wrap="square">
            <a:spAutoFit/>
          </a:bodyPr>
          <a:lstStyle/>
          <a:p>
            <a:pPr algn="r"/>
            <a:r>
              <a:rPr lang="en-US" sz="850" b="1" dirty="0">
                <a:solidFill>
                  <a:srgbClr val="242061"/>
                </a:solidFill>
                <a:latin typeface="Arial" panose="020B0604020202020204" pitchFamily="34" charset="0"/>
                <a:cs typeface="Arial" panose="020B0604020202020204" pitchFamily="34" charset="0"/>
              </a:rPr>
              <a:t>TOOL</a:t>
            </a:r>
            <a:r>
              <a:rPr lang="en-US" sz="850" b="1" baseline="0" dirty="0">
                <a:solidFill>
                  <a:srgbClr val="242061"/>
                </a:solidFill>
                <a:latin typeface="Arial" panose="020B0604020202020204" pitchFamily="34" charset="0"/>
                <a:cs typeface="Arial" panose="020B0604020202020204" pitchFamily="34" charset="0"/>
              </a:rPr>
              <a:t> </a:t>
            </a:r>
            <a:r>
              <a:rPr lang="en-US" sz="850" b="0" baseline="0" dirty="0">
                <a:solidFill>
                  <a:srgbClr val="242061"/>
                </a:solidFill>
                <a:latin typeface="Arial" panose="020B0604020202020204" pitchFamily="34" charset="0"/>
                <a:cs typeface="Arial" panose="020B0604020202020204" pitchFamily="34" charset="0"/>
              </a:rPr>
              <a:t>Community Map Prototype</a:t>
            </a:r>
            <a:endParaRPr lang="en-US" sz="850" b="0" dirty="0">
              <a:solidFill>
                <a:srgbClr val="242061"/>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a:solidFill>
                  <a:srgbClr val="24206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1692966" y="6023113"/>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1812066" y="6117640"/>
            <a:ext cx="1893467" cy="353943"/>
          </a:xfrm>
          <a:prstGeom prst="rect">
            <a:avLst/>
          </a:prstGeom>
        </p:spPr>
        <p:txBody>
          <a:bodyPr wrap="none">
            <a:spAutoFit/>
          </a:bodyPr>
          <a:lstStyle/>
          <a:p>
            <a:r>
              <a:rPr lang="en-US" sz="850" b="1" dirty="0">
                <a:solidFill>
                  <a:srgbClr val="242061"/>
                </a:solidFill>
                <a:latin typeface="Arial" panose="020B0604020202020204" pitchFamily="34" charset="0"/>
                <a:cs typeface="Arial" panose="020B0604020202020204" pitchFamily="34" charset="0"/>
              </a:rPr>
              <a:t>CONTACT US </a:t>
            </a:r>
          </a:p>
          <a:p>
            <a:r>
              <a:rPr lang="en-US" sz="850" dirty="0">
                <a:solidFill>
                  <a:srgbClr val="242061"/>
                </a:solidFill>
                <a:latin typeface="Arial" panose="020B0604020202020204" pitchFamily="34" charset="0"/>
                <a:cs typeface="Arial" panose="020B0604020202020204" pitchFamily="34" charset="0"/>
              </a:rPr>
              <a:t>@ </a:t>
            </a:r>
            <a:r>
              <a:rPr lang="en-US" sz="850" dirty="0" err="1">
                <a:solidFill>
                  <a:srgbClr val="242061"/>
                </a:solidFill>
                <a:latin typeface="Arial" panose="020B0604020202020204" pitchFamily="34" charset="0"/>
                <a:cs typeface="Arial" panose="020B0604020202020204" pitchFamily="34" charset="0"/>
              </a:rPr>
              <a:t>www.healthcommons.ca</a:t>
            </a:r>
            <a:r>
              <a:rPr lang="en-US" sz="850" dirty="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603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05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888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04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0D7EB-42F7-344C-9782-501AAB6DDB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A151A-726A-694F-9090-0CD361FBE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8400-1077-3C4B-BBFB-5870CEB78E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05893455-620F-C740-9BFC-AA76A27763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F9FA2-152C-A24D-AEB5-EE2596D71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14AAA7-D6EB-744C-B0F5-5D3197FCB011}" type="slidenum">
              <a:rPr lang="en-US" smtClean="0"/>
              <a:t>‹#›</a:t>
            </a:fld>
            <a:endParaRPr lang="en-US"/>
          </a:p>
        </p:txBody>
      </p:sp>
    </p:spTree>
    <p:extLst>
      <p:ext uri="{BB962C8B-B14F-4D97-AF65-F5344CB8AC3E}">
        <p14:creationId xmlns:p14="http://schemas.microsoft.com/office/powerpoint/2010/main" val="97723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75322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94DB-189F-4D42-A3A2-BCDC7C13384A}" type="datetimeFigureOut">
              <a:rPr lang="en-US" smtClean="0">
                <a:solidFill>
                  <a:prstClr val="black">
                    <a:tint val="75000"/>
                  </a:prstClr>
                </a:solidFill>
              </a:rPr>
              <a:pPr/>
              <a:t>1/28/2020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4BAC-B949-450F-AAC2-EDD80C19E2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59462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google.com/maps/d/viewer?mid=16VyZ0D3lvYeTO1NsacHhR_uGKjgiIyx9&amp;ll=43.7252070963198,-79.31228725&amp;z=11"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s://docs.google.com/spreadsheets/d/1ABTDe00uJCX9a1IPDDtqWg2xkfaJdkUUVnLvVcuWET8/edit?usp=sharing" TargetMode="External"/><Relationship Id="rId5" Type="http://schemas.openxmlformats.org/officeDocument/2006/relationships/image" Target="../media/image10.png"/><Relationship Id="rId4" Type="http://schemas.openxmlformats.org/officeDocument/2006/relationships/hyperlink" Target="http://www.healthcommons.ca/contac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hyperlink" Target="https://docs.google.com/spreadsheets/d/1Id4ovF2ZgZ-ExWEBQAQKC0-d850LKpRBjIuOXdkQd_w/edit?usp=sharing" TargetMode="External"/><Relationship Id="rId4" Type="http://schemas.openxmlformats.org/officeDocument/2006/relationships/hyperlink" Target="http://www.healthcommons.ca/cont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76AEE8-789F-624A-97FA-72D3E2DDC69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19673" y="5286737"/>
            <a:ext cx="2085806" cy="1061582"/>
          </a:xfrm>
          <a:prstGeom prst="rect">
            <a:avLst/>
          </a:prstGeom>
        </p:spPr>
      </p:pic>
      <p:sp>
        <p:nvSpPr>
          <p:cNvPr id="13" name="Rectangle 12">
            <a:extLst>
              <a:ext uri="{FF2B5EF4-FFF2-40B4-BE49-F238E27FC236}">
                <a16:creationId xmlns:a16="http://schemas.microsoft.com/office/drawing/2014/main" id="{E5DC2BB4-2FFC-ED45-920A-6CE7A04D1FA8}"/>
              </a:ext>
            </a:extLst>
          </p:cNvPr>
          <p:cNvSpPr/>
          <p:nvPr/>
        </p:nvSpPr>
        <p:spPr>
          <a:xfrm>
            <a:off x="2483096" y="2187450"/>
            <a:ext cx="6660903" cy="2483099"/>
          </a:xfrm>
          <a:prstGeom prst="rect">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C87EEA8-7E97-BB46-BBB7-4C4A059577B2}"/>
              </a:ext>
            </a:extLst>
          </p:cNvPr>
          <p:cNvSpPr txBox="1"/>
          <p:nvPr/>
        </p:nvSpPr>
        <p:spPr>
          <a:xfrm>
            <a:off x="2735905" y="2293498"/>
            <a:ext cx="3756990" cy="1020280"/>
          </a:xfrm>
          <a:prstGeom prst="rect">
            <a:avLst/>
          </a:prstGeom>
          <a:noFill/>
        </p:spPr>
        <p:txBody>
          <a:bodyPr wrap="square" rtlCol="0">
            <a:spAutoFit/>
          </a:bodyPr>
          <a:lstStyle/>
          <a:p>
            <a:r>
              <a:rPr lang="en-US" sz="6000" b="1" dirty="0">
                <a:solidFill>
                  <a:srgbClr val="242061"/>
                </a:solidFill>
                <a:latin typeface="Arial" panose="020B0604020202020204" pitchFamily="34" charset="0"/>
                <a:cs typeface="Arial" panose="020B0604020202020204" pitchFamily="34" charset="0"/>
              </a:rPr>
              <a:t>TOOL</a:t>
            </a:r>
          </a:p>
        </p:txBody>
      </p:sp>
      <p:cxnSp>
        <p:nvCxnSpPr>
          <p:cNvPr id="16" name="Straight Connector 15">
            <a:extLst>
              <a:ext uri="{FF2B5EF4-FFF2-40B4-BE49-F238E27FC236}">
                <a16:creationId xmlns:a16="http://schemas.microsoft.com/office/drawing/2014/main" id="{BD20E6C4-DBEA-074A-B510-86F42A69FEB8}"/>
              </a:ext>
            </a:extLst>
          </p:cNvPr>
          <p:cNvCxnSpPr>
            <a:cxnSpLocks/>
          </p:cNvCxnSpPr>
          <p:nvPr/>
        </p:nvCxnSpPr>
        <p:spPr>
          <a:xfrm flipH="1">
            <a:off x="2735905" y="3351815"/>
            <a:ext cx="5702417" cy="0"/>
          </a:xfrm>
          <a:prstGeom prst="line">
            <a:avLst/>
          </a:prstGeom>
          <a:ln w="12700">
            <a:solidFill>
              <a:srgbClr val="24206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132056-23D4-D94D-B4BB-680989522FD8}"/>
              </a:ext>
            </a:extLst>
          </p:cNvPr>
          <p:cNvSpPr txBox="1"/>
          <p:nvPr/>
        </p:nvSpPr>
        <p:spPr>
          <a:xfrm>
            <a:off x="2641636" y="3471963"/>
            <a:ext cx="6293333" cy="1175706"/>
          </a:xfrm>
          <a:prstGeom prst="rect">
            <a:avLst/>
          </a:prstGeom>
          <a:noFill/>
        </p:spPr>
        <p:txBody>
          <a:bodyPr wrap="square" rtlCol="0" anchor="t">
            <a:spAutoFit/>
          </a:bodyPr>
          <a:lstStyle/>
          <a:p>
            <a:pPr>
              <a:lnSpc>
                <a:spcPct val="80000"/>
              </a:lnSpc>
              <a:spcAft>
                <a:spcPts val="600"/>
              </a:spcAft>
            </a:pPr>
            <a:r>
              <a:rPr lang="en-US" sz="4400" dirty="0">
                <a:solidFill>
                  <a:srgbClr val="242061"/>
                </a:solidFill>
                <a:latin typeface="Arial"/>
                <a:cs typeface="Arial"/>
              </a:rPr>
              <a:t>Community Map Prototype and Database</a:t>
            </a:r>
            <a:endParaRPr lang="en-US" sz="4400" dirty="0">
              <a:solidFill>
                <a:srgbClr val="242061"/>
              </a:solidFill>
              <a:latin typeface="Arial" panose="020B0604020202020204" pitchFamily="34" charset="0"/>
              <a:cs typeface="Arial" panose="020B0604020202020204" pitchFamily="34" charset="0"/>
            </a:endParaRPr>
          </a:p>
        </p:txBody>
      </p:sp>
      <p:sp>
        <p:nvSpPr>
          <p:cNvPr id="18" name="Right Triangle 17">
            <a:extLst>
              <a:ext uri="{FF2B5EF4-FFF2-40B4-BE49-F238E27FC236}">
                <a16:creationId xmlns:a16="http://schemas.microsoft.com/office/drawing/2014/main" id="{7AC6B4FB-1F4D-3541-B773-E711D879E4E0}"/>
              </a:ext>
            </a:extLst>
          </p:cNvPr>
          <p:cNvSpPr/>
          <p:nvPr/>
        </p:nvSpPr>
        <p:spPr>
          <a:xfrm>
            <a:off x="-2" y="2187451"/>
            <a:ext cx="2483099" cy="2483099"/>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B9C7FF0B-6DC3-4348-880B-7AD0B5602D99}"/>
              </a:ext>
            </a:extLst>
          </p:cNvPr>
          <p:cNvSpPr/>
          <p:nvPr/>
        </p:nvSpPr>
        <p:spPr>
          <a:xfrm rot="10800000">
            <a:off x="-1" y="2187451"/>
            <a:ext cx="2483099" cy="2483099"/>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a:extLst>
              <a:ext uri="{FF2B5EF4-FFF2-40B4-BE49-F238E27FC236}">
                <a16:creationId xmlns:a16="http://schemas.microsoft.com/office/drawing/2014/main" id="{6E247826-ECAA-4D40-92D3-265E979455D8}"/>
              </a:ext>
            </a:extLst>
          </p:cNvPr>
          <p:cNvSpPr/>
          <p:nvPr/>
        </p:nvSpPr>
        <p:spPr>
          <a:xfrm>
            <a:off x="2483094" y="9094"/>
            <a:ext cx="2178357" cy="217835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C90F3649-5A7A-D548-9B40-EFF99E9171B8}"/>
              </a:ext>
            </a:extLst>
          </p:cNvPr>
          <p:cNvSpPr/>
          <p:nvPr/>
        </p:nvSpPr>
        <p:spPr>
          <a:xfrm rot="10800000">
            <a:off x="2483094" y="9094"/>
            <a:ext cx="2178357" cy="217835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D5BD2BD3-192D-3644-B41A-CC8599A7E8E6}"/>
              </a:ext>
            </a:extLst>
          </p:cNvPr>
          <p:cNvPicPr>
            <a:picLocks noChangeAspect="1"/>
          </p:cNvPicPr>
          <p:nvPr/>
        </p:nvPicPr>
        <p:blipFill>
          <a:blip r:embed="rId3"/>
          <a:stretch>
            <a:fillRect/>
          </a:stretch>
        </p:blipFill>
        <p:spPr>
          <a:xfrm>
            <a:off x="2641636" y="355356"/>
            <a:ext cx="1625600" cy="1524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E06A28C8-AF43-134B-A8A3-36F146FFD3AB}"/>
              </a:ext>
            </a:extLst>
          </p:cNvPr>
          <p:cNvPicPr>
            <a:picLocks noChangeAspect="1"/>
          </p:cNvPicPr>
          <p:nvPr/>
        </p:nvPicPr>
        <p:blipFill>
          <a:blip r:embed="rId4"/>
          <a:stretch>
            <a:fillRect/>
          </a:stretch>
        </p:blipFill>
        <p:spPr>
          <a:xfrm>
            <a:off x="304743" y="2563970"/>
            <a:ext cx="1944316" cy="1822796"/>
          </a:xfrm>
          <a:prstGeom prst="rect">
            <a:avLst/>
          </a:prstGeom>
        </p:spPr>
      </p:pic>
    </p:spTree>
    <p:extLst>
      <p:ext uri="{BB962C8B-B14F-4D97-AF65-F5344CB8AC3E}">
        <p14:creationId xmlns:p14="http://schemas.microsoft.com/office/powerpoint/2010/main" val="219473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F5A8-DE07-3E4D-B8F7-FBC6EDAB26B5}"/>
              </a:ext>
            </a:extLst>
          </p:cNvPr>
          <p:cNvSpPr>
            <a:spLocks noGrp="1"/>
          </p:cNvSpPr>
          <p:nvPr>
            <p:ph type="title"/>
          </p:nvPr>
        </p:nvSpPr>
        <p:spPr/>
        <p:txBody>
          <a:bodyPr/>
          <a:lstStyle/>
          <a:p>
            <a:r>
              <a:rPr lang="en-US" dirty="0"/>
              <a:t>IN A NUTSHELL</a:t>
            </a:r>
            <a:endParaRPr lang="en-US" sz="1800" dirty="0"/>
          </a:p>
        </p:txBody>
      </p:sp>
      <p:sp>
        <p:nvSpPr>
          <p:cNvPr id="3" name="Rectangle 2">
            <a:extLst>
              <a:ext uri="{FF2B5EF4-FFF2-40B4-BE49-F238E27FC236}">
                <a16:creationId xmlns:a16="http://schemas.microsoft.com/office/drawing/2014/main" id="{694FFC73-95D2-E94C-8446-F2FC53E5502B}"/>
              </a:ext>
            </a:extLst>
          </p:cNvPr>
          <p:cNvSpPr/>
          <p:nvPr/>
        </p:nvSpPr>
        <p:spPr>
          <a:xfrm>
            <a:off x="2981547" y="1730318"/>
            <a:ext cx="5397136" cy="2400657"/>
          </a:xfrm>
          <a:prstGeom prst="rect">
            <a:avLst/>
          </a:prstGeom>
        </p:spPr>
        <p:txBody>
          <a:bodyPr wrap="square" anchor="t">
            <a:spAutoFit/>
          </a:bodyPr>
          <a:lstStyle/>
          <a:p>
            <a:pPr fontAlgn="base"/>
            <a:r>
              <a:rPr lang="en-US" sz="1600" i="1" dirty="0">
                <a:solidFill>
                  <a:srgbClr val="242061"/>
                </a:solidFill>
                <a:latin typeface="Arial" panose="020B0604020202020204" pitchFamily="34" charset="0"/>
                <a:cs typeface="Arial" panose="020B0604020202020204" pitchFamily="34" charset="0"/>
              </a:rPr>
              <a:t>Communities are not blank canvasses. They are rich tapestries of resources, relationships and networks. Mapping is one way to uncover the existing resources in a community and to promote awareness to end users.</a:t>
            </a:r>
          </a:p>
          <a:p>
            <a:pPr fontAlgn="base"/>
            <a:endParaRPr lang="en-US" sz="1400" b="1" dirty="0">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What does this tool help you do?</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This tool allows you to visualize data collected about resources in your community. Making a map will help you easily digest the information and begin to see patterns in the availability, location, and type of resources in the community. </a:t>
            </a:r>
          </a:p>
        </p:txBody>
      </p:sp>
      <p:sp>
        <p:nvSpPr>
          <p:cNvPr id="4" name="Right Triangle 3">
            <a:extLst>
              <a:ext uri="{FF2B5EF4-FFF2-40B4-BE49-F238E27FC236}">
                <a16:creationId xmlns:a16="http://schemas.microsoft.com/office/drawing/2014/main" id="{C984E9A9-DB9E-9B44-8E8F-791DDCE8A65A}"/>
              </a:ext>
            </a:extLst>
          </p:cNvPr>
          <p:cNvSpPr/>
          <p:nvPr/>
        </p:nvSpPr>
        <p:spPr>
          <a:xfrm>
            <a:off x="1488432" y="1831148"/>
            <a:ext cx="1381956" cy="1381956"/>
          </a:xfrm>
          <a:prstGeom prst="rtTriangle">
            <a:avLst/>
          </a:prstGeom>
          <a:solidFill>
            <a:srgbClr val="662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a:extLst>
              <a:ext uri="{FF2B5EF4-FFF2-40B4-BE49-F238E27FC236}">
                <a16:creationId xmlns:a16="http://schemas.microsoft.com/office/drawing/2014/main" id="{5BF392FB-19B8-A444-8B51-86B6AA608496}"/>
              </a:ext>
            </a:extLst>
          </p:cNvPr>
          <p:cNvSpPr/>
          <p:nvPr/>
        </p:nvSpPr>
        <p:spPr>
          <a:xfrm rot="10800000">
            <a:off x="1488432" y="1831148"/>
            <a:ext cx="1381956" cy="1381956"/>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E96243F3-6656-8F4C-B3A9-168C766B98B8}"/>
              </a:ext>
            </a:extLst>
          </p:cNvPr>
          <p:cNvPicPr>
            <a:picLocks noChangeAspect="1"/>
          </p:cNvPicPr>
          <p:nvPr/>
        </p:nvPicPr>
        <p:blipFill>
          <a:blip r:embed="rId3"/>
          <a:stretch>
            <a:fillRect/>
          </a:stretch>
        </p:blipFill>
        <p:spPr>
          <a:xfrm>
            <a:off x="1488430" y="1831148"/>
            <a:ext cx="1381956" cy="1295584"/>
          </a:xfrm>
          <a:prstGeom prst="rect">
            <a:avLst/>
          </a:prstGeom>
        </p:spPr>
      </p:pic>
    </p:spTree>
    <p:extLst>
      <p:ext uri="{BB962C8B-B14F-4D97-AF65-F5344CB8AC3E}">
        <p14:creationId xmlns:p14="http://schemas.microsoft.com/office/powerpoint/2010/main" val="238819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BB5A-0AA4-BC4D-BDFE-2336E34082A9}"/>
              </a:ext>
            </a:extLst>
          </p:cNvPr>
          <p:cNvSpPr>
            <a:spLocks noGrp="1"/>
          </p:cNvSpPr>
          <p:nvPr>
            <p:ph type="title"/>
          </p:nvPr>
        </p:nvSpPr>
        <p:spPr/>
        <p:txBody>
          <a:bodyPr/>
          <a:lstStyle/>
          <a:p>
            <a:r>
              <a:rPr lang="en-US" dirty="0"/>
              <a:t>ABOUT THIS TOOL</a:t>
            </a:r>
          </a:p>
        </p:txBody>
      </p:sp>
      <p:sp>
        <p:nvSpPr>
          <p:cNvPr id="3" name="Rectangle 2">
            <a:extLst>
              <a:ext uri="{FF2B5EF4-FFF2-40B4-BE49-F238E27FC236}">
                <a16:creationId xmlns:a16="http://schemas.microsoft.com/office/drawing/2014/main" id="{1D696326-02E7-2C4F-AE4F-80D7801BEA88}"/>
              </a:ext>
            </a:extLst>
          </p:cNvPr>
          <p:cNvSpPr/>
          <p:nvPr/>
        </p:nvSpPr>
        <p:spPr>
          <a:xfrm>
            <a:off x="2981547" y="1961227"/>
            <a:ext cx="5397136" cy="2492990"/>
          </a:xfrm>
          <a:prstGeom prst="rect">
            <a:avLst/>
          </a:prstGeom>
        </p:spPr>
        <p:txBody>
          <a:bodyPr wrap="square" anchor="t">
            <a:spAutoFit/>
          </a:bodyPr>
          <a:lstStyle/>
          <a:p>
            <a:r>
              <a:rPr lang="en-US" sz="1200" b="1" dirty="0">
                <a:solidFill>
                  <a:srgbClr val="242061"/>
                </a:solidFill>
                <a:latin typeface="Arial" panose="020B0604020202020204" pitchFamily="34" charset="0"/>
                <a:cs typeface="Arial" panose="020B0604020202020204" pitchFamily="34" charset="0"/>
              </a:rPr>
              <a:t>What was the tool developed for?</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Health Commons partnered with an Ontario Health Team to engage youth and providers in generating a list of local mental health and wellness resources. The OHT then conducted an environmental scan to find out more about each of these resources.</a:t>
            </a:r>
            <a:br>
              <a:rPr lang="en-US" sz="1200" dirty="0">
                <a:solidFill>
                  <a:srgbClr val="242061"/>
                </a:solidFill>
                <a:latin typeface="Arial" panose="020B0604020202020204" pitchFamily="34" charset="0"/>
                <a:cs typeface="Arial" panose="020B0604020202020204" pitchFamily="34" charset="0"/>
              </a:rPr>
            </a:br>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How did we use it?</a:t>
            </a:r>
          </a:p>
          <a:p>
            <a:br>
              <a:rPr lang="en-US" sz="1200"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We created a database to compile information about each resource. That information was then fed into a Google map as a way to quickly visualize the data.</a:t>
            </a:r>
            <a:endParaRPr lang="en-US" sz="1200" dirty="0">
              <a:solidFill>
                <a:srgbClr val="242061"/>
              </a:solidFill>
              <a:cs typeface="Calibri Light"/>
            </a:endParaRPr>
          </a:p>
        </p:txBody>
      </p:sp>
      <p:grpSp>
        <p:nvGrpSpPr>
          <p:cNvPr id="4" name="Group 3">
            <a:extLst>
              <a:ext uri="{FF2B5EF4-FFF2-40B4-BE49-F238E27FC236}">
                <a16:creationId xmlns:a16="http://schemas.microsoft.com/office/drawing/2014/main" id="{0378CE0D-4F38-9C49-9AC9-F1D7C0BB83A2}"/>
              </a:ext>
            </a:extLst>
          </p:cNvPr>
          <p:cNvGrpSpPr/>
          <p:nvPr/>
        </p:nvGrpSpPr>
        <p:grpSpPr>
          <a:xfrm>
            <a:off x="2347677" y="2040420"/>
            <a:ext cx="544610" cy="544610"/>
            <a:chOff x="5896138" y="1523584"/>
            <a:chExt cx="1191947" cy="1191947"/>
          </a:xfrm>
        </p:grpSpPr>
        <p:sp>
          <p:nvSpPr>
            <p:cNvPr id="5" name="Right Triangle 4">
              <a:extLst>
                <a:ext uri="{FF2B5EF4-FFF2-40B4-BE49-F238E27FC236}">
                  <a16:creationId xmlns:a16="http://schemas.microsoft.com/office/drawing/2014/main" id="{E76B6014-95FD-D84E-9414-8E6F95A46AD1}"/>
                </a:ext>
              </a:extLst>
            </p:cNvPr>
            <p:cNvSpPr/>
            <p:nvPr/>
          </p:nvSpPr>
          <p:spPr>
            <a:xfrm>
              <a:off x="5896138" y="1523584"/>
              <a:ext cx="1191947" cy="119194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6B99ABD0-EE0B-C448-B889-A128E4EA04BB}"/>
                </a:ext>
              </a:extLst>
            </p:cNvPr>
            <p:cNvSpPr/>
            <p:nvPr/>
          </p:nvSpPr>
          <p:spPr>
            <a:xfrm rot="10800000">
              <a:off x="5896138" y="1523584"/>
              <a:ext cx="1191947" cy="119194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BF725C5A-61D3-8C46-88CF-8C188642C396}"/>
              </a:ext>
            </a:extLst>
          </p:cNvPr>
          <p:cNvGrpSpPr/>
          <p:nvPr/>
        </p:nvGrpSpPr>
        <p:grpSpPr>
          <a:xfrm>
            <a:off x="2347677" y="3504850"/>
            <a:ext cx="544610" cy="544610"/>
            <a:chOff x="5896138" y="2950523"/>
            <a:chExt cx="1191947" cy="1191947"/>
          </a:xfrm>
        </p:grpSpPr>
        <p:sp>
          <p:nvSpPr>
            <p:cNvPr id="8" name="Right Triangle 7">
              <a:extLst>
                <a:ext uri="{FF2B5EF4-FFF2-40B4-BE49-F238E27FC236}">
                  <a16:creationId xmlns:a16="http://schemas.microsoft.com/office/drawing/2014/main" id="{0DF6CC53-86B4-7742-9F82-ADE95F8302E9}"/>
                </a:ext>
              </a:extLst>
            </p:cNvPr>
            <p:cNvSpPr/>
            <p:nvPr/>
          </p:nvSpPr>
          <p:spPr>
            <a:xfrm>
              <a:off x="5896138" y="2950523"/>
              <a:ext cx="1191947" cy="1191947"/>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C9A46A2F-0694-634C-9B2A-DB718F3F72D1}"/>
                </a:ext>
              </a:extLst>
            </p:cNvPr>
            <p:cNvSpPr/>
            <p:nvPr/>
          </p:nvSpPr>
          <p:spPr>
            <a:xfrm rot="10800000">
              <a:off x="5896138" y="2950523"/>
              <a:ext cx="1191947" cy="1191947"/>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close up of a logo&#10;&#10;Description automatically generated">
            <a:extLst>
              <a:ext uri="{FF2B5EF4-FFF2-40B4-BE49-F238E27FC236}">
                <a16:creationId xmlns:a16="http://schemas.microsoft.com/office/drawing/2014/main" id="{646BC451-7E4F-B048-8DD5-1B5C2020FB9E}"/>
              </a:ext>
            </a:extLst>
          </p:cNvPr>
          <p:cNvPicPr>
            <a:picLocks noChangeAspect="1"/>
          </p:cNvPicPr>
          <p:nvPr/>
        </p:nvPicPr>
        <p:blipFill>
          <a:blip r:embed="rId2"/>
          <a:stretch>
            <a:fillRect/>
          </a:stretch>
        </p:blipFill>
        <p:spPr>
          <a:xfrm>
            <a:off x="2282711" y="3460964"/>
            <a:ext cx="674540" cy="632381"/>
          </a:xfrm>
          <a:prstGeom prst="rect">
            <a:avLst/>
          </a:prstGeom>
        </p:spPr>
      </p:pic>
      <p:pic>
        <p:nvPicPr>
          <p:cNvPr id="13" name="Picture 12" descr="A close up of a logo&#10;&#10;Description automatically generated">
            <a:extLst>
              <a:ext uri="{FF2B5EF4-FFF2-40B4-BE49-F238E27FC236}">
                <a16:creationId xmlns:a16="http://schemas.microsoft.com/office/drawing/2014/main" id="{CD8B03DB-51C3-F74F-9574-646D4D5C239F}"/>
              </a:ext>
            </a:extLst>
          </p:cNvPr>
          <p:cNvPicPr>
            <a:picLocks noChangeAspect="1"/>
          </p:cNvPicPr>
          <p:nvPr/>
        </p:nvPicPr>
        <p:blipFill>
          <a:blip r:embed="rId3"/>
          <a:stretch>
            <a:fillRect/>
          </a:stretch>
        </p:blipFill>
        <p:spPr>
          <a:xfrm>
            <a:off x="2265519" y="1991651"/>
            <a:ext cx="671398" cy="629436"/>
          </a:xfrm>
          <a:prstGeom prst="rect">
            <a:avLst/>
          </a:prstGeom>
        </p:spPr>
      </p:pic>
    </p:spTree>
    <p:extLst>
      <p:ext uri="{BB962C8B-B14F-4D97-AF65-F5344CB8AC3E}">
        <p14:creationId xmlns:p14="http://schemas.microsoft.com/office/powerpoint/2010/main" val="10875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144340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HOW YOU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CAN USE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THIS TOOL</a:t>
            </a:r>
          </a:p>
        </p:txBody>
      </p:sp>
      <p:sp>
        <p:nvSpPr>
          <p:cNvPr id="22" name="TextBox 6">
            <a:extLst>
              <a:ext uri="{FF2B5EF4-FFF2-40B4-BE49-F238E27FC236}">
                <a16:creationId xmlns:a16="http://schemas.microsoft.com/office/drawing/2014/main" id="{8923E1AB-F41B-5248-9B93-A19F944CA002}"/>
              </a:ext>
            </a:extLst>
          </p:cNvPr>
          <p:cNvSpPr txBox="1"/>
          <p:nvPr/>
        </p:nvSpPr>
        <p:spPr>
          <a:xfrm>
            <a:off x="5059070" y="2855429"/>
            <a:ext cx="3180469" cy="2123658"/>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242061"/>
                </a:solidFill>
                <a:latin typeface="Arial" panose="020B0604020202020204" pitchFamily="34" charset="0"/>
                <a:cs typeface="Arial" panose="020B0604020202020204" pitchFamily="34" charset="0"/>
              </a:rPr>
              <a:t>Use the template </a:t>
            </a:r>
            <a:r>
              <a:rPr lang="en-US" sz="1200" dirty="0">
                <a:solidFill>
                  <a:srgbClr val="242061"/>
                </a:solidFill>
                <a:latin typeface="Arial" panose="020B0604020202020204" pitchFamily="34" charset="0"/>
                <a:cs typeface="Arial" panose="020B0604020202020204" pitchFamily="34" charset="0"/>
              </a:rPr>
              <a:t>provided to save your own version of the data to your Google account.</a:t>
            </a: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Collect your own information </a:t>
            </a:r>
            <a:r>
              <a:rPr lang="en-US" sz="1200" dirty="0">
                <a:solidFill>
                  <a:srgbClr val="242061"/>
                </a:solidFill>
                <a:latin typeface="Arial" panose="020B0604020202020204" pitchFamily="34" charset="0"/>
                <a:cs typeface="Arial" panose="020B0604020202020204" pitchFamily="34" charset="0"/>
              </a:rPr>
              <a:t>and enter into the database. Modify the fields as needed.</a:t>
            </a: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Follow our instructions </a:t>
            </a:r>
            <a:r>
              <a:rPr lang="en-US" sz="1200" dirty="0">
                <a:solidFill>
                  <a:srgbClr val="242061"/>
                </a:solidFill>
                <a:latin typeface="Arial" panose="020B0604020202020204" pitchFamily="34" charset="0"/>
                <a:cs typeface="Arial" panose="020B0604020202020204" pitchFamily="34" charset="0"/>
              </a:rPr>
              <a:t>to connect your database to a Google Map.</a:t>
            </a:r>
          </a:p>
          <a:p>
            <a:endParaRPr lang="en-US" sz="1200" dirty="0">
              <a:solidFill>
                <a:srgbClr val="24206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6D2520A6-7A5D-D848-BD17-41514451C4E1}"/>
              </a:ext>
            </a:extLst>
          </p:cNvPr>
          <p:cNvSpPr/>
          <p:nvPr/>
        </p:nvSpPr>
        <p:spPr>
          <a:xfrm>
            <a:off x="4457701" y="2916457"/>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5DA3E3-3296-BE43-977B-0DEDCBE9927E}"/>
              </a:ext>
            </a:extLst>
          </p:cNvPr>
          <p:cNvSpPr/>
          <p:nvPr/>
        </p:nvSpPr>
        <p:spPr>
          <a:xfrm>
            <a:off x="4452625" y="3651386"/>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735C7C-C828-FE4E-8FF0-9F1ACDA62217}"/>
              </a:ext>
            </a:extLst>
          </p:cNvPr>
          <p:cNvSpPr/>
          <p:nvPr/>
        </p:nvSpPr>
        <p:spPr>
          <a:xfrm>
            <a:off x="4457701" y="4346914"/>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close up of a logo&#10;&#10;Description automatically generated">
            <a:extLst>
              <a:ext uri="{FF2B5EF4-FFF2-40B4-BE49-F238E27FC236}">
                <a16:creationId xmlns:a16="http://schemas.microsoft.com/office/drawing/2014/main" id="{0D68571A-D9CF-A248-9FD6-D3B225C792E9}"/>
              </a:ext>
            </a:extLst>
          </p:cNvPr>
          <p:cNvPicPr>
            <a:picLocks noChangeAspect="1"/>
          </p:cNvPicPr>
          <p:nvPr/>
        </p:nvPicPr>
        <p:blipFill>
          <a:blip r:embed="rId2"/>
          <a:stretch>
            <a:fillRect/>
          </a:stretch>
        </p:blipFill>
        <p:spPr>
          <a:xfrm>
            <a:off x="4330335" y="3556256"/>
            <a:ext cx="741897" cy="695528"/>
          </a:xfrm>
          <a:prstGeom prst="rect">
            <a:avLst/>
          </a:prstGeom>
        </p:spPr>
      </p:pic>
      <p:pic>
        <p:nvPicPr>
          <p:cNvPr id="61" name="Picture 60" descr="A close up of a logo&#10;&#10;Description automatically generated">
            <a:extLst>
              <a:ext uri="{FF2B5EF4-FFF2-40B4-BE49-F238E27FC236}">
                <a16:creationId xmlns:a16="http://schemas.microsoft.com/office/drawing/2014/main" id="{D6B99A49-3972-0F4E-8F36-1143235AFFD2}"/>
              </a:ext>
            </a:extLst>
          </p:cNvPr>
          <p:cNvPicPr>
            <a:picLocks noChangeAspect="1"/>
          </p:cNvPicPr>
          <p:nvPr/>
        </p:nvPicPr>
        <p:blipFill>
          <a:blip r:embed="rId3"/>
          <a:stretch>
            <a:fillRect/>
          </a:stretch>
        </p:blipFill>
        <p:spPr>
          <a:xfrm>
            <a:off x="4343497" y="2812282"/>
            <a:ext cx="741898" cy="695529"/>
          </a:xfrm>
          <a:prstGeom prst="rect">
            <a:avLst/>
          </a:prstGeom>
        </p:spPr>
      </p:pic>
      <p:pic>
        <p:nvPicPr>
          <p:cNvPr id="18" name="Picture 17"/>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4525926" y="4409759"/>
            <a:ext cx="395293" cy="395293"/>
          </a:xfrm>
          <a:prstGeom prst="rect">
            <a:avLst/>
          </a:prstGeom>
          <a:noFill/>
          <a:ln>
            <a:noFill/>
          </a:ln>
        </p:spPr>
      </p:pic>
    </p:spTree>
    <p:extLst>
      <p:ext uri="{BB962C8B-B14F-4D97-AF65-F5344CB8AC3E}">
        <p14:creationId xmlns:p14="http://schemas.microsoft.com/office/powerpoint/2010/main" val="99190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39BC17-A734-A748-B23F-E2E693D5C461}" type="slidenum">
              <a:rPr lang="en-US" smtClean="0">
                <a:solidFill>
                  <a:prstClr val="white"/>
                </a:solidFill>
              </a:rPr>
              <a:pPr/>
              <a:t>5</a:t>
            </a:fld>
            <a:endParaRPr lang="en-US">
              <a:solidFill>
                <a:prstClr val="white"/>
              </a:solidFill>
            </a:endParaRPr>
          </a:p>
        </p:txBody>
      </p:sp>
      <p:sp>
        <p:nvSpPr>
          <p:cNvPr id="12" name="Content Placeholder 2">
            <a:extLst>
              <a:ext uri="{FF2B5EF4-FFF2-40B4-BE49-F238E27FC236}">
                <a16:creationId xmlns:a16="http://schemas.microsoft.com/office/drawing/2014/main" id="{16B8DFA7-D57D-B548-A626-B3325EB2E94D}"/>
              </a:ext>
            </a:extLst>
          </p:cNvPr>
          <p:cNvSpPr txBox="1">
            <a:spLocks/>
          </p:cNvSpPr>
          <p:nvPr/>
        </p:nvSpPr>
        <p:spPr>
          <a:xfrm>
            <a:off x="508959" y="876753"/>
            <a:ext cx="8635041" cy="483651"/>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0"/>
              </a:spcBef>
              <a:spcAft>
                <a:spcPts val="1800"/>
              </a:spcAft>
              <a:buFont typeface="Arial" panose="020B0604020202020204" pitchFamily="34" charset="0"/>
              <a:buNone/>
              <a:defRPr sz="2800" kern="1200">
                <a:solidFill>
                  <a:schemeClr val="tx1">
                    <a:lumMod val="50000"/>
                    <a:lumOff val="50000"/>
                  </a:schemeClr>
                </a:solidFill>
                <a:latin typeface="+mj-lt"/>
                <a:ea typeface="+mn-ea"/>
                <a:cs typeface="+mn-cs"/>
              </a:defRPr>
            </a:lvl1pPr>
            <a:lvl2pPr marL="457200" indent="0" algn="l" defTabSz="914400" rtl="0" eaLnBrk="1" latinLnBrk="0" hangingPunct="1">
              <a:lnSpc>
                <a:spcPct val="90000"/>
              </a:lnSpc>
              <a:spcBef>
                <a:spcPts val="0"/>
              </a:spcBef>
              <a:spcAft>
                <a:spcPts val="1800"/>
              </a:spcAft>
              <a:buFont typeface="Arial" panose="020B0604020202020204" pitchFamily="34" charset="0"/>
              <a:buNone/>
              <a:defRPr sz="2400" kern="1200">
                <a:solidFill>
                  <a:schemeClr val="tx1">
                    <a:lumMod val="50000"/>
                    <a:lumOff val="50000"/>
                  </a:schemeClr>
                </a:solidFill>
                <a:latin typeface="+mj-lt"/>
                <a:ea typeface="+mn-ea"/>
                <a:cs typeface="+mn-cs"/>
              </a:defRPr>
            </a:lvl2pPr>
            <a:lvl3pPr marL="914400" indent="0" algn="l" defTabSz="914400" rtl="0" eaLnBrk="1" latinLnBrk="0" hangingPunct="1">
              <a:lnSpc>
                <a:spcPct val="90000"/>
              </a:lnSpc>
              <a:spcBef>
                <a:spcPts val="0"/>
              </a:spcBef>
              <a:spcAft>
                <a:spcPts val="1800"/>
              </a:spcAft>
              <a:buFont typeface="Arial" panose="020B0604020202020204" pitchFamily="34" charset="0"/>
              <a:buNone/>
              <a:defRPr sz="2000" kern="1200">
                <a:solidFill>
                  <a:schemeClr val="tx1">
                    <a:lumMod val="50000"/>
                    <a:lumOff val="50000"/>
                  </a:schemeClr>
                </a:solidFill>
                <a:latin typeface="+mj-lt"/>
                <a:ea typeface="+mn-ea"/>
                <a:cs typeface="+mn-cs"/>
              </a:defRPr>
            </a:lvl3pPr>
            <a:lvl4pPr marL="13716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4pPr>
            <a:lvl5pPr marL="18288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Aft>
                <a:spcPts val="600"/>
              </a:spcAft>
            </a:pPr>
            <a:r>
              <a:rPr lang="en-US" dirty="0">
                <a:solidFill>
                  <a:schemeClr val="tx1"/>
                </a:solidFill>
                <a:latin typeface="Arial" panose="020B0604020202020204" pitchFamily="34" charset="0"/>
                <a:cs typeface="Arial" panose="020B0604020202020204" pitchFamily="34" charset="0"/>
              </a:rPr>
              <a:t>OUR EXAMPLE</a:t>
            </a:r>
          </a:p>
        </p:txBody>
      </p:sp>
      <p:pic>
        <p:nvPicPr>
          <p:cNvPr id="15" name="Picture 14">
            <a:extLst>
              <a:ext uri="{FF2B5EF4-FFF2-40B4-BE49-F238E27FC236}">
                <a16:creationId xmlns:a16="http://schemas.microsoft.com/office/drawing/2014/main" id="{480E3680-C5CB-0044-8C24-2BB8E033D969}"/>
              </a:ext>
            </a:extLst>
          </p:cNvPr>
          <p:cNvPicPr>
            <a:picLocks noChangeAspect="1"/>
          </p:cNvPicPr>
          <p:nvPr/>
        </p:nvPicPr>
        <p:blipFill>
          <a:blip r:embed="rId3"/>
          <a:stretch>
            <a:fillRect/>
          </a:stretch>
        </p:blipFill>
        <p:spPr>
          <a:xfrm>
            <a:off x="101538" y="109459"/>
            <a:ext cx="1057838" cy="538392"/>
          </a:xfrm>
          <a:prstGeom prst="rect">
            <a:avLst/>
          </a:prstGeom>
        </p:spPr>
      </p:pic>
      <p:sp>
        <p:nvSpPr>
          <p:cNvPr id="9" name="Rectangle 8"/>
          <p:cNvSpPr/>
          <p:nvPr/>
        </p:nvSpPr>
        <p:spPr>
          <a:xfrm>
            <a:off x="5828135" y="6581001"/>
            <a:ext cx="4572000" cy="276999"/>
          </a:xfrm>
          <a:prstGeom prst="rect">
            <a:avLst/>
          </a:prstGeom>
        </p:spPr>
        <p:txBody>
          <a:bodyPr>
            <a:spAutoFit/>
          </a:bodyPr>
          <a:lstStyle/>
          <a:p>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4"/>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pic>
        <p:nvPicPr>
          <p:cNvPr id="24" name="Picture 23"/>
          <p:cNvPicPr>
            <a:picLocks noChangeAspect="1"/>
          </p:cNvPicPr>
          <p:nvPr/>
        </p:nvPicPr>
        <p:blipFill>
          <a:blip r:embed="rId5"/>
          <a:stretch>
            <a:fillRect/>
          </a:stretch>
        </p:blipFill>
        <p:spPr>
          <a:xfrm>
            <a:off x="508959" y="1589306"/>
            <a:ext cx="4692228" cy="4835459"/>
          </a:xfrm>
          <a:prstGeom prst="rect">
            <a:avLst/>
          </a:prstGeom>
        </p:spPr>
      </p:pic>
      <p:sp>
        <p:nvSpPr>
          <p:cNvPr id="25" name="TextBox 24"/>
          <p:cNvSpPr txBox="1"/>
          <p:nvPr/>
        </p:nvSpPr>
        <p:spPr>
          <a:xfrm>
            <a:off x="5201186" y="1589306"/>
            <a:ext cx="3942813" cy="830997"/>
          </a:xfrm>
          <a:prstGeom prst="rect">
            <a:avLst/>
          </a:prstGeom>
          <a:noFill/>
        </p:spPr>
        <p:txBody>
          <a:bodyPr wrap="square" rtlCol="0">
            <a:spAutoFit/>
          </a:bodyPr>
          <a:lstStyle/>
          <a:p>
            <a:r>
              <a:rPr lang="en-US" sz="1600" dirty="0">
                <a:solidFill>
                  <a:prstClr val="black"/>
                </a:solidFill>
                <a:latin typeface="Arial" panose="020B0604020202020204" pitchFamily="34" charset="0"/>
                <a:cs typeface="Arial" panose="020B0604020202020204" pitchFamily="34" charset="0"/>
              </a:rPr>
              <a:t>Click </a:t>
            </a:r>
            <a:r>
              <a:rPr lang="en-US" sz="1600" dirty="0">
                <a:solidFill>
                  <a:prstClr val="black"/>
                </a:solidFill>
                <a:latin typeface="Arial" panose="020B0604020202020204" pitchFamily="34" charset="0"/>
                <a:cs typeface="Arial" panose="020B0604020202020204" pitchFamily="34" charset="0"/>
                <a:hlinkClick r:id="rId6"/>
              </a:rPr>
              <a:t>here</a:t>
            </a:r>
            <a:r>
              <a:rPr lang="en-US" sz="1600" dirty="0">
                <a:solidFill>
                  <a:prstClr val="black"/>
                </a:solidFill>
                <a:latin typeface="Arial" panose="020B0604020202020204" pitchFamily="34" charset="0"/>
                <a:cs typeface="Arial" panose="020B0604020202020204" pitchFamily="34" charset="0"/>
              </a:rPr>
              <a:t> for example of </a:t>
            </a:r>
            <a:r>
              <a:rPr lang="en-US" sz="1600" b="1" dirty="0">
                <a:solidFill>
                  <a:prstClr val="black"/>
                </a:solidFill>
                <a:latin typeface="Arial" panose="020B0604020202020204" pitchFamily="34" charset="0"/>
                <a:cs typeface="Arial" panose="020B0604020202020204" pitchFamily="34" charset="0"/>
              </a:rPr>
              <a:t>database</a:t>
            </a:r>
          </a:p>
          <a:p>
            <a:endParaRPr lang="en-US" sz="1600" b="1" dirty="0">
              <a:solidFill>
                <a:prstClr val="black"/>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Click </a:t>
            </a:r>
            <a:r>
              <a:rPr lang="en-US" sz="1600" dirty="0">
                <a:solidFill>
                  <a:prstClr val="black"/>
                </a:solidFill>
                <a:latin typeface="Arial" panose="020B0604020202020204" pitchFamily="34" charset="0"/>
                <a:cs typeface="Arial" panose="020B0604020202020204" pitchFamily="34" charset="0"/>
                <a:hlinkClick r:id="rId7"/>
              </a:rPr>
              <a:t>here</a:t>
            </a:r>
            <a:r>
              <a:rPr lang="en-US" sz="1600" dirty="0">
                <a:solidFill>
                  <a:prstClr val="black"/>
                </a:solidFill>
                <a:latin typeface="Arial" panose="020B0604020202020204" pitchFamily="34" charset="0"/>
                <a:cs typeface="Arial" panose="020B0604020202020204" pitchFamily="34" charset="0"/>
              </a:rPr>
              <a:t> for example of </a:t>
            </a:r>
            <a:r>
              <a:rPr lang="en-US" sz="1600" b="1" dirty="0">
                <a:solidFill>
                  <a:prstClr val="black"/>
                </a:solidFill>
                <a:latin typeface="Arial" panose="020B0604020202020204" pitchFamily="34" charset="0"/>
                <a:cs typeface="Arial" panose="020B0604020202020204" pitchFamily="34" charset="0"/>
              </a:rPr>
              <a:t>map prototype</a:t>
            </a:r>
          </a:p>
        </p:txBody>
      </p:sp>
    </p:spTree>
    <p:extLst>
      <p:ext uri="{BB962C8B-B14F-4D97-AF65-F5344CB8AC3E}">
        <p14:creationId xmlns:p14="http://schemas.microsoft.com/office/powerpoint/2010/main" val="243833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39BC17-A734-A748-B23F-E2E693D5C461}" type="slidenum">
              <a:rPr lang="en-US" smtClean="0">
                <a:solidFill>
                  <a:prstClr val="white"/>
                </a:solidFill>
              </a:rPr>
              <a:pPr/>
              <a:t>6</a:t>
            </a:fld>
            <a:endParaRPr lang="en-US">
              <a:solidFill>
                <a:prstClr val="white"/>
              </a:solidFill>
            </a:endParaRPr>
          </a:p>
        </p:txBody>
      </p:sp>
      <p:sp>
        <p:nvSpPr>
          <p:cNvPr id="12" name="Content Placeholder 2">
            <a:extLst>
              <a:ext uri="{FF2B5EF4-FFF2-40B4-BE49-F238E27FC236}">
                <a16:creationId xmlns:a16="http://schemas.microsoft.com/office/drawing/2014/main" id="{16B8DFA7-D57D-B548-A626-B3325EB2E94D}"/>
              </a:ext>
            </a:extLst>
          </p:cNvPr>
          <p:cNvSpPr txBox="1">
            <a:spLocks/>
          </p:cNvSpPr>
          <p:nvPr/>
        </p:nvSpPr>
        <p:spPr>
          <a:xfrm>
            <a:off x="813816" y="914400"/>
            <a:ext cx="8330184" cy="39153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spcAft>
                <a:spcPts val="1800"/>
              </a:spcAft>
              <a:buFont typeface="Arial" panose="020B0604020202020204" pitchFamily="34" charset="0"/>
              <a:buNone/>
              <a:defRPr sz="2800" kern="1200">
                <a:solidFill>
                  <a:schemeClr val="tx1">
                    <a:lumMod val="50000"/>
                    <a:lumOff val="50000"/>
                  </a:schemeClr>
                </a:solidFill>
                <a:latin typeface="+mj-lt"/>
                <a:ea typeface="+mn-ea"/>
                <a:cs typeface="+mn-cs"/>
              </a:defRPr>
            </a:lvl1pPr>
            <a:lvl2pPr marL="457200" indent="0" algn="l" defTabSz="914400" rtl="0" eaLnBrk="1" latinLnBrk="0" hangingPunct="1">
              <a:lnSpc>
                <a:spcPct val="90000"/>
              </a:lnSpc>
              <a:spcBef>
                <a:spcPts val="0"/>
              </a:spcBef>
              <a:spcAft>
                <a:spcPts val="1800"/>
              </a:spcAft>
              <a:buFont typeface="Arial" panose="020B0604020202020204" pitchFamily="34" charset="0"/>
              <a:buNone/>
              <a:defRPr sz="2400" kern="1200">
                <a:solidFill>
                  <a:schemeClr val="tx1">
                    <a:lumMod val="50000"/>
                    <a:lumOff val="50000"/>
                  </a:schemeClr>
                </a:solidFill>
                <a:latin typeface="+mj-lt"/>
                <a:ea typeface="+mn-ea"/>
                <a:cs typeface="+mn-cs"/>
              </a:defRPr>
            </a:lvl2pPr>
            <a:lvl3pPr marL="914400" indent="0" algn="l" defTabSz="914400" rtl="0" eaLnBrk="1" latinLnBrk="0" hangingPunct="1">
              <a:lnSpc>
                <a:spcPct val="90000"/>
              </a:lnSpc>
              <a:spcBef>
                <a:spcPts val="0"/>
              </a:spcBef>
              <a:spcAft>
                <a:spcPts val="1800"/>
              </a:spcAft>
              <a:buFont typeface="Arial" panose="020B0604020202020204" pitchFamily="34" charset="0"/>
              <a:buNone/>
              <a:defRPr sz="2000" kern="1200">
                <a:solidFill>
                  <a:schemeClr val="tx1">
                    <a:lumMod val="50000"/>
                    <a:lumOff val="50000"/>
                  </a:schemeClr>
                </a:solidFill>
                <a:latin typeface="+mj-lt"/>
                <a:ea typeface="+mn-ea"/>
                <a:cs typeface="+mn-cs"/>
              </a:defRPr>
            </a:lvl3pPr>
            <a:lvl4pPr marL="13716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4pPr>
            <a:lvl5pPr marL="1828800" indent="0" algn="l" defTabSz="914400" rtl="0" eaLnBrk="1" latinLnBrk="0" hangingPunct="1">
              <a:lnSpc>
                <a:spcPct val="90000"/>
              </a:lnSpc>
              <a:spcBef>
                <a:spcPts val="0"/>
              </a:spcBef>
              <a:spcAft>
                <a:spcPts val="1800"/>
              </a:spcAft>
              <a:buFont typeface="Arial" panose="020B0604020202020204" pitchFamily="34" charset="0"/>
              <a:buNone/>
              <a:defRPr sz="1800" kern="1200">
                <a:solidFill>
                  <a:schemeClr val="tx1">
                    <a:lumMod val="50000"/>
                    <a:lumOff val="50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Aft>
                <a:spcPts val="600"/>
              </a:spcAft>
            </a:pPr>
            <a:r>
              <a:rPr lang="en-US" dirty="0">
                <a:solidFill>
                  <a:schemeClr val="tx1"/>
                </a:solidFill>
                <a:latin typeface="Arial" panose="020B0604020202020204" pitchFamily="34" charset="0"/>
                <a:cs typeface="Arial" panose="020B0604020202020204" pitchFamily="34" charset="0"/>
              </a:rPr>
              <a:t>MAKE YOUR OWN</a:t>
            </a:r>
          </a:p>
        </p:txBody>
      </p:sp>
      <p:pic>
        <p:nvPicPr>
          <p:cNvPr id="15" name="Picture 14">
            <a:extLst>
              <a:ext uri="{FF2B5EF4-FFF2-40B4-BE49-F238E27FC236}">
                <a16:creationId xmlns:a16="http://schemas.microsoft.com/office/drawing/2014/main" id="{480E3680-C5CB-0044-8C24-2BB8E033D969}"/>
              </a:ext>
            </a:extLst>
          </p:cNvPr>
          <p:cNvPicPr>
            <a:picLocks noChangeAspect="1"/>
          </p:cNvPicPr>
          <p:nvPr/>
        </p:nvPicPr>
        <p:blipFill>
          <a:blip r:embed="rId3"/>
          <a:stretch>
            <a:fillRect/>
          </a:stretch>
        </p:blipFill>
        <p:spPr>
          <a:xfrm>
            <a:off x="101538" y="109459"/>
            <a:ext cx="1057838" cy="538392"/>
          </a:xfrm>
          <a:prstGeom prst="rect">
            <a:avLst/>
          </a:prstGeom>
        </p:spPr>
      </p:pic>
      <p:sp>
        <p:nvSpPr>
          <p:cNvPr id="9" name="Rectangle 8"/>
          <p:cNvSpPr/>
          <p:nvPr/>
        </p:nvSpPr>
        <p:spPr>
          <a:xfrm>
            <a:off x="5837279" y="6581001"/>
            <a:ext cx="4572000" cy="276999"/>
          </a:xfrm>
          <a:prstGeom prst="rect">
            <a:avLst/>
          </a:prstGeom>
        </p:spPr>
        <p:txBody>
          <a:bodyPr>
            <a:spAutoFit/>
          </a:bodyPr>
          <a:lstStyle/>
          <a:p>
            <a:r>
              <a:rPr lang="en-US" sz="1200" dirty="0">
                <a:solidFill>
                  <a:prstClr val="black"/>
                </a:solidFill>
                <a:latin typeface="Arial" panose="020B0604020202020204" pitchFamily="34" charset="0"/>
                <a:cs typeface="Arial" panose="020B0604020202020204" pitchFamily="34" charset="0"/>
              </a:rPr>
              <a:t>Contact us @ </a:t>
            </a:r>
            <a:r>
              <a:rPr lang="en-US" sz="1200" dirty="0">
                <a:solidFill>
                  <a:prstClr val="black"/>
                </a:solidFill>
                <a:latin typeface="Arial" panose="020B0604020202020204" pitchFamily="34" charset="0"/>
                <a:cs typeface="Arial" panose="020B0604020202020204" pitchFamily="34" charset="0"/>
                <a:hlinkClick r:id="rId4"/>
              </a:rPr>
              <a:t>www.healthcommons.ca/contact</a:t>
            </a:r>
            <a:endParaRPr lang="en-US" sz="1200"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813816" y="1609344"/>
            <a:ext cx="7452360" cy="5016758"/>
          </a:xfrm>
          <a:prstGeom prst="rect">
            <a:avLst/>
          </a:prstGeom>
          <a:noFill/>
        </p:spPr>
        <p:txBody>
          <a:bodyPr wrap="square" rtlCol="0">
            <a:spAutoFit/>
          </a:bodyPr>
          <a:lstStyle/>
          <a:p>
            <a:r>
              <a:rPr lang="en-US" sz="1600" dirty="0">
                <a:solidFill>
                  <a:prstClr val="black"/>
                </a:solidFill>
                <a:latin typeface="Arial" panose="020B0604020202020204" pitchFamily="34" charset="0"/>
                <a:cs typeface="Arial" panose="020B0604020202020204" pitchFamily="34" charset="0"/>
              </a:rPr>
              <a:t>Here’s how you can make your own database and link it to a Google map…</a:t>
            </a:r>
          </a:p>
          <a:p>
            <a:endParaRPr lang="en-US" sz="1600" dirty="0">
              <a:solidFill>
                <a:prstClr val="black"/>
              </a:solidFill>
              <a:latin typeface="Arial" panose="020B0604020202020204" pitchFamily="34" charset="0"/>
              <a:cs typeface="Arial" panose="020B0604020202020204" pitchFamily="34" charset="0"/>
            </a:endParaRP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If you don’t already have one, make a Google account.</a:t>
            </a: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Download and upload our database </a:t>
            </a:r>
            <a:r>
              <a:rPr lang="en-US" sz="1600" dirty="0">
                <a:solidFill>
                  <a:prstClr val="black"/>
                </a:solidFill>
                <a:latin typeface="Arial" panose="020B0604020202020204" pitchFamily="34" charset="0"/>
                <a:cs typeface="Arial" panose="020B0604020202020204" pitchFamily="34" charset="0"/>
                <a:hlinkClick r:id="rId5"/>
              </a:rPr>
              <a:t>template</a:t>
            </a:r>
            <a:r>
              <a:rPr lang="en-US" sz="1600" dirty="0">
                <a:solidFill>
                  <a:prstClr val="black"/>
                </a:solidFill>
                <a:latin typeface="Arial" panose="020B0604020202020204" pitchFamily="34" charset="0"/>
                <a:cs typeface="Arial" panose="020B0604020202020204" pitchFamily="34" charset="0"/>
              </a:rPr>
              <a:t> to your Google Drive to collect your own information. Modify the fields (columns) to make them work for you. Make sure the addresses are consistent – we suggest copy &amp; pasting that information from a Google search.</a:t>
            </a: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From the Google Drive page, select ‘New’ &gt; ‘More’ &gt; ‘Google My Maps’</a:t>
            </a: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Under the ‘Untitled Layer’ section, select ‘Import’ and choose your database template.</a:t>
            </a: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Select ‘Address’ as the field with the mapping information and ‘Name’ as the title for your markers.</a:t>
            </a:r>
          </a:p>
          <a:p>
            <a:pPr marL="342900" indent="-342900">
              <a:buFontTx/>
              <a:buAutoNum type="arabicPeriod"/>
            </a:pPr>
            <a:r>
              <a:rPr lang="en-US" sz="1600" dirty="0">
                <a:solidFill>
                  <a:prstClr val="black"/>
                </a:solidFill>
                <a:latin typeface="Arial" panose="020B0604020202020204" pitchFamily="34" charset="0"/>
                <a:cs typeface="Arial" panose="020B0604020202020204" pitchFamily="34" charset="0"/>
              </a:rPr>
              <a:t>To be able to visualize the data by the fields (columns) of your database, you will need to add more layers from the same database file (i.e. repeat step 4). For the added layer, click on the paint roller icon and select ‘Style by data column’ and select the field (column) you’d like to filter on. Our example has filters for Type of Service and Specific Sub-Population Focus.</a:t>
            </a:r>
          </a:p>
          <a:p>
            <a:pPr marL="342900" indent="-342900">
              <a:buFontTx/>
              <a:buAutoNum type="arabicPeriod"/>
            </a:pPr>
            <a:endParaRPr lang="en-US" sz="1600" dirty="0">
              <a:solidFill>
                <a:prstClr val="black"/>
              </a:solidFill>
              <a:latin typeface="Arial" panose="020B0604020202020204" pitchFamily="34" charset="0"/>
              <a:cs typeface="Arial" panose="020B0604020202020204" pitchFamily="34" charset="0"/>
            </a:endParaRPr>
          </a:p>
          <a:p>
            <a:pPr marL="342900" indent="-342900">
              <a:buFontTx/>
              <a:buAutoNum type="arabicPeriod"/>
            </a:pPr>
            <a:endParaRPr lang="en-US" sz="1600" dirty="0">
              <a:solidFill>
                <a:prstClr val="black"/>
              </a:solidFill>
              <a:latin typeface="Arial" panose="020B0604020202020204" pitchFamily="34" charset="0"/>
              <a:cs typeface="Arial" panose="020B0604020202020204" pitchFamily="34" charset="0"/>
            </a:endParaRPr>
          </a:p>
          <a:p>
            <a:pPr marL="342900" indent="-342900">
              <a:buFontTx/>
              <a:buAutoNum type="arabicPeriod"/>
            </a:pPr>
            <a:endParaRPr 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261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S HC TOOLKIT TEMPLATES" id="{07DAE371-86EE-E14D-8327-F800AEEA4456}" vid="{18293E83-D85D-6D4E-A22E-B6AC8E2E089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C992B87927CA44B495C8DA1206E1CE" ma:contentTypeVersion="12" ma:contentTypeDescription="Create a new document." ma:contentTypeScope="" ma:versionID="bd0423105f1b4409637b070466fb57a6">
  <xsd:schema xmlns:xsd="http://www.w3.org/2001/XMLSchema" xmlns:xs="http://www.w3.org/2001/XMLSchema" xmlns:p="http://schemas.microsoft.com/office/2006/metadata/properties" xmlns:ns1="http://schemas.microsoft.com/sharepoint/v3" xmlns:ns2="fe1ff5bd-6c57-4e1d-8b4b-98bb05c4ed06" xmlns:ns3="40e823d3-59db-4153-a34d-70a071d97d0c" targetNamespace="http://schemas.microsoft.com/office/2006/metadata/properties" ma:root="true" ma:fieldsID="9188041873834e1a4b5bab3d12c84d13" ns1:_="" ns2:_="" ns3:_="">
    <xsd:import namespace="http://schemas.microsoft.com/sharepoint/v3"/>
    <xsd:import namespace="fe1ff5bd-6c57-4e1d-8b4b-98bb05c4ed06"/>
    <xsd:import namespace="40e823d3-59db-4153-a34d-70a071d97d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ff5bd-6c57-4e1d-8b4b-98bb05c4ed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e823d3-59db-4153-a34d-70a071d97d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91662-D01F-4048-A80C-5C09F7604B19}">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838CABF-EEC2-4493-8823-B4E4FF296229}">
  <ds:schemaRefs>
    <ds:schemaRef ds:uri="http://schemas.microsoft.com/sharepoint/v3/contenttype/forms"/>
  </ds:schemaRefs>
</ds:datastoreItem>
</file>

<file path=customXml/itemProps3.xml><?xml version="1.0" encoding="utf-8"?>
<ds:datastoreItem xmlns:ds="http://schemas.openxmlformats.org/officeDocument/2006/customXml" ds:itemID="{C94FAB8F-F146-4C11-996E-5F5D2D97DB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1ff5bd-6c57-4e1d-8b4b-98bb05c4ed06"/>
    <ds:schemaRef ds:uri="40e823d3-59db-4153-a34d-70a071d97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Personas (older adults met through Neighbours)</Template>
  <TotalTime>1088</TotalTime>
  <Words>371</Words>
  <Application>Microsoft Office PowerPoint</Application>
  <PresentationFormat>Letter Paper (8.5x11 in)</PresentationFormat>
  <Paragraphs>42</Paragraphs>
  <Slides>6</Slides>
  <Notes>3</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Office Theme</vt:lpstr>
      <vt:lpstr>1_Office Theme</vt:lpstr>
      <vt:lpstr>2_Office Theme</vt:lpstr>
      <vt:lpstr>PowerPoint Presentation</vt:lpstr>
      <vt:lpstr>IN A NUTSHELL</vt:lpstr>
      <vt:lpstr>ABOUT THIS TOOL</vt:lpstr>
      <vt:lpstr>PowerPoint Presentation</vt:lpstr>
      <vt:lpstr>PowerPoint Presentation</vt:lpstr>
      <vt:lpstr>PowerPoint Presentation</vt:lpstr>
    </vt:vector>
  </TitlesOfParts>
  <Company>Sinai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Gaudry</dc:creator>
  <cp:lastModifiedBy>Kandace Ryckman</cp:lastModifiedBy>
  <cp:revision>39</cp:revision>
  <cp:lastPrinted>2020-01-03T18:51:04Z</cp:lastPrinted>
  <dcterms:created xsi:type="dcterms:W3CDTF">2020-01-03T17:31:58Z</dcterms:created>
  <dcterms:modified xsi:type="dcterms:W3CDTF">2020-01-28T19:22:14Z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0x0101004AC992B87927CA44B495C8DA1206E1CE</vt:lpwstr>
  </property>
</Properties>
</file>