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1"/>
  </p:notesMasterIdLst>
  <p:sldIdLst>
    <p:sldId id="259" r:id="rId5"/>
    <p:sldId id="264" r:id="rId6"/>
    <p:sldId id="265" r:id="rId7"/>
    <p:sldId id="262" r:id="rId8"/>
    <p:sldId id="267" r:id="rId9"/>
    <p:sldId id="268" r:id="rId10"/>
  </p:sldIdLst>
  <p:sldSz cx="9144000" cy="6858000" type="letter"/>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exandra Piatkowski" initials="AP" lastIdx="1" clrIdx="0">
    <p:extLst>
      <p:ext uri="{19B8F6BF-5375-455C-9EA6-DF929625EA0E}">
        <p15:presenceInfo xmlns:p15="http://schemas.microsoft.com/office/powerpoint/2012/main" userId="S-1-5-21-839522115-1275210071-1801674531-3215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2B91"/>
    <a:srgbClr val="242061"/>
    <a:srgbClr val="ED217C"/>
    <a:srgbClr val="D7DF20"/>
    <a:srgbClr val="F25929"/>
    <a:srgbClr val="FCB04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94"/>
  </p:normalViewPr>
  <p:slideViewPr>
    <p:cSldViewPr snapToGrid="0" snapToObjects="1">
      <p:cViewPr varScale="1">
        <p:scale>
          <a:sx n="68" d="100"/>
          <a:sy n="68" d="100"/>
        </p:scale>
        <p:origin x="1218" y="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24970DF2-7A29-4966-89EC-C1A9E92F25F4}" type="datetimeFigureOut">
              <a:rPr lang="en-US" smtClean="0"/>
              <a:t>1/28/2020</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24513090-3A51-40EA-98AE-9AA307BA79DF}" type="slidenum">
              <a:rPr lang="en-US" smtClean="0"/>
              <a:t>‹#›</a:t>
            </a:fld>
            <a:endParaRPr lang="en-US"/>
          </a:p>
        </p:txBody>
      </p:sp>
    </p:spTree>
    <p:extLst>
      <p:ext uri="{BB962C8B-B14F-4D97-AF65-F5344CB8AC3E}">
        <p14:creationId xmlns:p14="http://schemas.microsoft.com/office/powerpoint/2010/main" val="1309312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4513090-3A51-40EA-98AE-9AA307BA79DF}" type="slidenum">
              <a:rPr lang="en-US" smtClean="0"/>
              <a:t>2</a:t>
            </a:fld>
            <a:endParaRPr lang="en-US"/>
          </a:p>
        </p:txBody>
      </p:sp>
    </p:spTree>
    <p:extLst>
      <p:ext uri="{BB962C8B-B14F-4D97-AF65-F5344CB8AC3E}">
        <p14:creationId xmlns:p14="http://schemas.microsoft.com/office/powerpoint/2010/main" val="39160110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05CCC7-07E8-A744-8250-7C7CE9748CBE}"/>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6C614259-D539-904B-9E1A-1899F5BAE379}"/>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F79EFBF4-C741-AC46-A1E0-4A4017105280}"/>
              </a:ext>
            </a:extLst>
          </p:cNvPr>
          <p:cNvSpPr>
            <a:spLocks noGrp="1"/>
          </p:cNvSpPr>
          <p:nvPr>
            <p:ph type="dt" sz="half" idx="10"/>
          </p:nvPr>
        </p:nvSpPr>
        <p:spPr/>
        <p:txBody>
          <a:bodyPr/>
          <a:lstStyle/>
          <a:p>
            <a:fld id="{6F3D9A81-3346-A84C-83EE-3F7D6F93FBAC}" type="datetimeFigureOut">
              <a:rPr lang="en-US" smtClean="0"/>
              <a:t>1/28/2020</a:t>
            </a:fld>
            <a:endParaRPr lang="en-US"/>
          </a:p>
        </p:txBody>
      </p:sp>
      <p:sp>
        <p:nvSpPr>
          <p:cNvPr id="5" name="Footer Placeholder 4">
            <a:extLst>
              <a:ext uri="{FF2B5EF4-FFF2-40B4-BE49-F238E27FC236}">
                <a16:creationId xmlns:a16="http://schemas.microsoft.com/office/drawing/2014/main" id="{D1858F63-58CB-EE40-AA69-B05D998634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3B661F-C9CC-0744-8802-E4CC028C1D2B}"/>
              </a:ext>
            </a:extLst>
          </p:cNvPr>
          <p:cNvSpPr>
            <a:spLocks noGrp="1"/>
          </p:cNvSpPr>
          <p:nvPr>
            <p:ph type="sldNum" sz="quarter" idx="12"/>
          </p:nvPr>
        </p:nvSpPr>
        <p:spPr/>
        <p:txBody>
          <a:bodyPr/>
          <a:lstStyle/>
          <a:p>
            <a:fld id="{8014AAA7-D6EB-744C-B0F5-5D3197FCB011}" type="slidenum">
              <a:rPr lang="en-US" smtClean="0"/>
              <a:t>‹#›</a:t>
            </a:fld>
            <a:endParaRPr lang="en-US"/>
          </a:p>
        </p:txBody>
      </p:sp>
    </p:spTree>
    <p:extLst>
      <p:ext uri="{BB962C8B-B14F-4D97-AF65-F5344CB8AC3E}">
        <p14:creationId xmlns:p14="http://schemas.microsoft.com/office/powerpoint/2010/main" val="178477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EBD155-CD31-FE43-953D-D591D11E7DD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8F88C80-9C5A-2948-BCD2-9EDAEDE12DB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3D25B0-36BF-AA4D-AAC3-DB46BE918F90}"/>
              </a:ext>
            </a:extLst>
          </p:cNvPr>
          <p:cNvSpPr>
            <a:spLocks noGrp="1"/>
          </p:cNvSpPr>
          <p:nvPr>
            <p:ph type="dt" sz="half" idx="10"/>
          </p:nvPr>
        </p:nvSpPr>
        <p:spPr/>
        <p:txBody>
          <a:bodyPr/>
          <a:lstStyle/>
          <a:p>
            <a:fld id="{6F3D9A81-3346-A84C-83EE-3F7D6F93FBAC}" type="datetimeFigureOut">
              <a:rPr lang="en-US" smtClean="0"/>
              <a:t>1/28/2020</a:t>
            </a:fld>
            <a:endParaRPr lang="en-US"/>
          </a:p>
        </p:txBody>
      </p:sp>
      <p:sp>
        <p:nvSpPr>
          <p:cNvPr id="5" name="Footer Placeholder 4">
            <a:extLst>
              <a:ext uri="{FF2B5EF4-FFF2-40B4-BE49-F238E27FC236}">
                <a16:creationId xmlns:a16="http://schemas.microsoft.com/office/drawing/2014/main" id="{9F45EE47-0744-494D-91A5-17EFC41494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59F666-651F-FC4E-86E5-FEF7FA259C4F}"/>
              </a:ext>
            </a:extLst>
          </p:cNvPr>
          <p:cNvSpPr>
            <a:spLocks noGrp="1"/>
          </p:cNvSpPr>
          <p:nvPr>
            <p:ph type="sldNum" sz="quarter" idx="12"/>
          </p:nvPr>
        </p:nvSpPr>
        <p:spPr/>
        <p:txBody>
          <a:bodyPr/>
          <a:lstStyle/>
          <a:p>
            <a:fld id="{8014AAA7-D6EB-744C-B0F5-5D3197FCB011}" type="slidenum">
              <a:rPr lang="en-US" smtClean="0"/>
              <a:t>‹#›</a:t>
            </a:fld>
            <a:endParaRPr lang="en-US"/>
          </a:p>
        </p:txBody>
      </p:sp>
    </p:spTree>
    <p:extLst>
      <p:ext uri="{BB962C8B-B14F-4D97-AF65-F5344CB8AC3E}">
        <p14:creationId xmlns:p14="http://schemas.microsoft.com/office/powerpoint/2010/main" val="8787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635B5E-EDF8-7B46-AFAA-90B35EBBF4C3}"/>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24198208-A246-CD41-9FA1-6BDE99F70FE3}"/>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67FFD4B-67D1-B247-872D-07ED2241DD57}"/>
              </a:ext>
            </a:extLst>
          </p:cNvPr>
          <p:cNvSpPr>
            <a:spLocks noGrp="1"/>
          </p:cNvSpPr>
          <p:nvPr>
            <p:ph type="dt" sz="half" idx="10"/>
          </p:nvPr>
        </p:nvSpPr>
        <p:spPr/>
        <p:txBody>
          <a:bodyPr/>
          <a:lstStyle/>
          <a:p>
            <a:fld id="{6F3D9A81-3346-A84C-83EE-3F7D6F93FBAC}" type="datetimeFigureOut">
              <a:rPr lang="en-US" smtClean="0"/>
              <a:t>1/28/2020</a:t>
            </a:fld>
            <a:endParaRPr lang="en-US"/>
          </a:p>
        </p:txBody>
      </p:sp>
      <p:sp>
        <p:nvSpPr>
          <p:cNvPr id="5" name="Footer Placeholder 4">
            <a:extLst>
              <a:ext uri="{FF2B5EF4-FFF2-40B4-BE49-F238E27FC236}">
                <a16:creationId xmlns:a16="http://schemas.microsoft.com/office/drawing/2014/main" id="{8B1FB9E5-C9F1-A242-AE52-1DB90940F5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83106D-23BF-5647-A944-86D6A4AB683C}"/>
              </a:ext>
            </a:extLst>
          </p:cNvPr>
          <p:cNvSpPr>
            <a:spLocks noGrp="1"/>
          </p:cNvSpPr>
          <p:nvPr>
            <p:ph type="sldNum" sz="quarter" idx="12"/>
          </p:nvPr>
        </p:nvSpPr>
        <p:spPr/>
        <p:txBody>
          <a:bodyPr/>
          <a:lstStyle/>
          <a:p>
            <a:fld id="{8014AAA7-D6EB-744C-B0F5-5D3197FCB011}" type="slidenum">
              <a:rPr lang="en-US" smtClean="0"/>
              <a:t>‹#›</a:t>
            </a:fld>
            <a:endParaRPr lang="en-US"/>
          </a:p>
        </p:txBody>
      </p:sp>
    </p:spTree>
    <p:extLst>
      <p:ext uri="{BB962C8B-B14F-4D97-AF65-F5344CB8AC3E}">
        <p14:creationId xmlns:p14="http://schemas.microsoft.com/office/powerpoint/2010/main" val="1999088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F0EF66-3BC7-B34E-BE71-07ABF6B1924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A407170-9ECB-2C4B-8720-8434FADBA782}"/>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85E73FB-B805-0A42-9C62-4ADCF10E4AA2}"/>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9D20C15-94D8-3848-A6C1-BD37DD7FCFBA}"/>
              </a:ext>
            </a:extLst>
          </p:cNvPr>
          <p:cNvSpPr>
            <a:spLocks noGrp="1"/>
          </p:cNvSpPr>
          <p:nvPr>
            <p:ph type="dt" sz="half" idx="10"/>
          </p:nvPr>
        </p:nvSpPr>
        <p:spPr/>
        <p:txBody>
          <a:bodyPr/>
          <a:lstStyle/>
          <a:p>
            <a:fld id="{6F3D9A81-3346-A84C-83EE-3F7D6F93FBAC}" type="datetimeFigureOut">
              <a:rPr lang="en-US" smtClean="0"/>
              <a:t>1/28/2020</a:t>
            </a:fld>
            <a:endParaRPr lang="en-US"/>
          </a:p>
        </p:txBody>
      </p:sp>
      <p:sp>
        <p:nvSpPr>
          <p:cNvPr id="6" name="Footer Placeholder 5">
            <a:extLst>
              <a:ext uri="{FF2B5EF4-FFF2-40B4-BE49-F238E27FC236}">
                <a16:creationId xmlns:a16="http://schemas.microsoft.com/office/drawing/2014/main" id="{4CEB405B-9038-B841-A5F6-5782E99A697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55537CB-75CF-354F-B295-9A13D8C571DC}"/>
              </a:ext>
            </a:extLst>
          </p:cNvPr>
          <p:cNvSpPr>
            <a:spLocks noGrp="1"/>
          </p:cNvSpPr>
          <p:nvPr>
            <p:ph type="sldNum" sz="quarter" idx="12"/>
          </p:nvPr>
        </p:nvSpPr>
        <p:spPr/>
        <p:txBody>
          <a:bodyPr/>
          <a:lstStyle/>
          <a:p>
            <a:fld id="{8014AAA7-D6EB-744C-B0F5-5D3197FCB011}" type="slidenum">
              <a:rPr lang="en-US" smtClean="0"/>
              <a:t>‹#›</a:t>
            </a:fld>
            <a:endParaRPr lang="en-US"/>
          </a:p>
        </p:txBody>
      </p:sp>
    </p:spTree>
    <p:extLst>
      <p:ext uri="{BB962C8B-B14F-4D97-AF65-F5344CB8AC3E}">
        <p14:creationId xmlns:p14="http://schemas.microsoft.com/office/powerpoint/2010/main" val="70675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DF1B49-5855-8640-9B09-2C188A9214DB}"/>
              </a:ext>
            </a:extLst>
          </p:cNvPr>
          <p:cNvSpPr>
            <a:spLocks noGrp="1"/>
          </p:cNvSpPr>
          <p:nvPr>
            <p:ph type="title" hasCustomPrompt="1"/>
          </p:nvPr>
        </p:nvSpPr>
        <p:spPr>
          <a:xfrm>
            <a:off x="629841" y="365126"/>
            <a:ext cx="7886700" cy="1325563"/>
          </a:xfrm>
        </p:spPr>
        <p:txBody>
          <a:bodyPr>
            <a:normAutofit/>
          </a:bodyPr>
          <a:lstStyle>
            <a:lvl1pPr>
              <a:defRPr sz="2800">
                <a:latin typeface="Arial" panose="020B0604020202020204" pitchFamily="34" charset="0"/>
                <a:cs typeface="Arial" panose="020B0604020202020204" pitchFamily="34" charset="0"/>
              </a:defRPr>
            </a:lvl1pPr>
          </a:lstStyle>
          <a:p>
            <a:r>
              <a:rPr lang="en-US" dirty="0"/>
              <a:t>CLICK TO EDIT MASTER TITLE STYLE</a:t>
            </a:r>
          </a:p>
        </p:txBody>
      </p:sp>
      <p:sp>
        <p:nvSpPr>
          <p:cNvPr id="3" name="Text Placeholder 2">
            <a:extLst>
              <a:ext uri="{FF2B5EF4-FFF2-40B4-BE49-F238E27FC236}">
                <a16:creationId xmlns:a16="http://schemas.microsoft.com/office/drawing/2014/main" id="{6F4B9E44-82E1-7B4B-AFCA-0E9BE5CBAEFD}"/>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7A6AD2D6-D1FE-4A43-9E67-E5CF866309AF}"/>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D2FDA63-6E16-5A47-A90B-249DC9A05FC3}"/>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7A8F004B-11C0-CC43-BAE8-49797EBE0FDA}"/>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6A7C64D-3E78-D041-95C6-6EE874D97E53}"/>
              </a:ext>
            </a:extLst>
          </p:cNvPr>
          <p:cNvSpPr>
            <a:spLocks noGrp="1"/>
          </p:cNvSpPr>
          <p:nvPr>
            <p:ph type="dt" sz="half" idx="10"/>
          </p:nvPr>
        </p:nvSpPr>
        <p:spPr/>
        <p:txBody>
          <a:bodyPr/>
          <a:lstStyle/>
          <a:p>
            <a:fld id="{6F3D9A81-3346-A84C-83EE-3F7D6F93FBAC}" type="datetimeFigureOut">
              <a:rPr lang="en-US" smtClean="0"/>
              <a:t>1/28/2020</a:t>
            </a:fld>
            <a:endParaRPr lang="en-US"/>
          </a:p>
        </p:txBody>
      </p:sp>
      <p:sp>
        <p:nvSpPr>
          <p:cNvPr id="8" name="Footer Placeholder 7">
            <a:extLst>
              <a:ext uri="{FF2B5EF4-FFF2-40B4-BE49-F238E27FC236}">
                <a16:creationId xmlns:a16="http://schemas.microsoft.com/office/drawing/2014/main" id="{81CC68CC-93D5-0243-A129-00DB7EA8AD8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A0A56B8-CF90-964B-82FA-B3D8C9C5ECD7}"/>
              </a:ext>
            </a:extLst>
          </p:cNvPr>
          <p:cNvSpPr>
            <a:spLocks noGrp="1"/>
          </p:cNvSpPr>
          <p:nvPr>
            <p:ph type="sldNum" sz="quarter" idx="12"/>
          </p:nvPr>
        </p:nvSpPr>
        <p:spPr/>
        <p:txBody>
          <a:bodyPr/>
          <a:lstStyle/>
          <a:p>
            <a:fld id="{8014AAA7-D6EB-744C-B0F5-5D3197FCB011}" type="slidenum">
              <a:rPr lang="en-US" smtClean="0"/>
              <a:t>‹#›</a:t>
            </a:fld>
            <a:endParaRPr lang="en-US"/>
          </a:p>
        </p:txBody>
      </p:sp>
    </p:spTree>
    <p:extLst>
      <p:ext uri="{BB962C8B-B14F-4D97-AF65-F5344CB8AC3E}">
        <p14:creationId xmlns:p14="http://schemas.microsoft.com/office/powerpoint/2010/main" val="1504334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7" name="Right Triangle 16">
            <a:extLst>
              <a:ext uri="{FF2B5EF4-FFF2-40B4-BE49-F238E27FC236}">
                <a16:creationId xmlns:a16="http://schemas.microsoft.com/office/drawing/2014/main" id="{68180298-822F-B34D-98F9-EE7E6C5A5143}"/>
              </a:ext>
            </a:extLst>
          </p:cNvPr>
          <p:cNvSpPr/>
          <p:nvPr userDrawn="1"/>
        </p:nvSpPr>
        <p:spPr>
          <a:xfrm rot="16200000">
            <a:off x="7331922" y="5045922"/>
            <a:ext cx="1898367" cy="1725789"/>
          </a:xfrm>
          <a:prstGeom prst="rtTriangle">
            <a:avLst/>
          </a:prstGeom>
          <a:solidFill>
            <a:srgbClr val="D7DF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80133934-8AF0-0F40-81CD-B9C73567017D}"/>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477078" y="6023113"/>
            <a:ext cx="1013448" cy="515800"/>
          </a:xfrm>
          <a:prstGeom prst="rect">
            <a:avLst/>
          </a:prstGeom>
        </p:spPr>
      </p:pic>
      <p:sp>
        <p:nvSpPr>
          <p:cNvPr id="12" name="Rectangle 11">
            <a:extLst>
              <a:ext uri="{FF2B5EF4-FFF2-40B4-BE49-F238E27FC236}">
                <a16:creationId xmlns:a16="http://schemas.microsoft.com/office/drawing/2014/main" id="{8AC6B722-E5D8-6542-B939-E192DE021BBF}"/>
              </a:ext>
            </a:extLst>
          </p:cNvPr>
          <p:cNvSpPr/>
          <p:nvPr userDrawn="1"/>
        </p:nvSpPr>
        <p:spPr>
          <a:xfrm>
            <a:off x="7927156" y="6184970"/>
            <a:ext cx="1048556" cy="484748"/>
          </a:xfrm>
          <a:prstGeom prst="rect">
            <a:avLst/>
          </a:prstGeom>
        </p:spPr>
        <p:txBody>
          <a:bodyPr wrap="square">
            <a:spAutoFit/>
          </a:bodyPr>
          <a:lstStyle/>
          <a:p>
            <a:pPr algn="r"/>
            <a:r>
              <a:rPr lang="en-US" sz="850" b="1" dirty="0">
                <a:solidFill>
                  <a:srgbClr val="242061"/>
                </a:solidFill>
                <a:latin typeface="Arial" panose="020B0604020202020204" pitchFamily="34" charset="0"/>
                <a:cs typeface="Arial" panose="020B0604020202020204" pitchFamily="34" charset="0"/>
              </a:rPr>
              <a:t>TOOL</a:t>
            </a:r>
            <a:r>
              <a:rPr lang="en-US" sz="850" b="1" baseline="0" dirty="0">
                <a:solidFill>
                  <a:srgbClr val="242061"/>
                </a:solidFill>
                <a:latin typeface="Arial" panose="020B0604020202020204" pitchFamily="34" charset="0"/>
                <a:cs typeface="Arial" panose="020B0604020202020204" pitchFamily="34" charset="0"/>
              </a:rPr>
              <a:t> </a:t>
            </a:r>
            <a:r>
              <a:rPr lang="en-US" sz="850" b="0" baseline="0" dirty="0">
                <a:solidFill>
                  <a:srgbClr val="242061"/>
                </a:solidFill>
                <a:latin typeface="Arial" panose="020B0604020202020204" pitchFamily="34" charset="0"/>
                <a:cs typeface="Arial" panose="020B0604020202020204" pitchFamily="34" charset="0"/>
              </a:rPr>
              <a:t>Community Resource Cards</a:t>
            </a:r>
            <a:endParaRPr lang="en-US" sz="850" b="0" dirty="0">
              <a:solidFill>
                <a:srgbClr val="242061"/>
              </a:solidFill>
              <a:latin typeface="Arial" panose="020B0604020202020204" pitchFamily="34" charset="0"/>
              <a:cs typeface="Arial" panose="020B0604020202020204" pitchFamily="34" charset="0"/>
            </a:endParaRPr>
          </a:p>
        </p:txBody>
      </p:sp>
      <p:sp>
        <p:nvSpPr>
          <p:cNvPr id="13" name="Title 1">
            <a:extLst>
              <a:ext uri="{FF2B5EF4-FFF2-40B4-BE49-F238E27FC236}">
                <a16:creationId xmlns:a16="http://schemas.microsoft.com/office/drawing/2014/main" id="{B0011B28-1D3F-264A-A57A-CBD59C6D7CF8}"/>
              </a:ext>
            </a:extLst>
          </p:cNvPr>
          <p:cNvSpPr>
            <a:spLocks noGrp="1"/>
          </p:cNvSpPr>
          <p:nvPr>
            <p:ph type="title" hasCustomPrompt="1"/>
          </p:nvPr>
        </p:nvSpPr>
        <p:spPr>
          <a:xfrm>
            <a:off x="477078" y="419570"/>
            <a:ext cx="7901605" cy="1023730"/>
          </a:xfrm>
        </p:spPr>
        <p:txBody>
          <a:bodyPr>
            <a:normAutofit/>
          </a:bodyPr>
          <a:lstStyle>
            <a:lvl1pPr>
              <a:defRPr sz="2800">
                <a:solidFill>
                  <a:srgbClr val="242061"/>
                </a:solidFill>
                <a:latin typeface="Arial" panose="020B0604020202020204" pitchFamily="34" charset="0"/>
                <a:cs typeface="Arial" panose="020B0604020202020204" pitchFamily="34" charset="0"/>
              </a:defRPr>
            </a:lvl1pPr>
          </a:lstStyle>
          <a:p>
            <a:r>
              <a:rPr lang="en-US" dirty="0"/>
              <a:t>CLICK TO EDIT MASTER TITLE STYLE</a:t>
            </a:r>
          </a:p>
        </p:txBody>
      </p:sp>
      <p:cxnSp>
        <p:nvCxnSpPr>
          <p:cNvPr id="14" name="Straight Connector 13">
            <a:extLst>
              <a:ext uri="{FF2B5EF4-FFF2-40B4-BE49-F238E27FC236}">
                <a16:creationId xmlns:a16="http://schemas.microsoft.com/office/drawing/2014/main" id="{6E6CB3D1-9D13-3148-A145-6456FCE75537}"/>
              </a:ext>
            </a:extLst>
          </p:cNvPr>
          <p:cNvCxnSpPr/>
          <p:nvPr userDrawn="1"/>
        </p:nvCxnSpPr>
        <p:spPr>
          <a:xfrm>
            <a:off x="1692966" y="6023113"/>
            <a:ext cx="0" cy="515800"/>
          </a:xfrm>
          <a:prstGeom prst="line">
            <a:avLst/>
          </a:prstGeom>
          <a:ln w="9525">
            <a:solidFill>
              <a:srgbClr val="242061"/>
            </a:solidFill>
          </a:ln>
        </p:spPr>
        <p:style>
          <a:lnRef idx="1">
            <a:schemeClr val="accent1"/>
          </a:lnRef>
          <a:fillRef idx="0">
            <a:schemeClr val="accent1"/>
          </a:fillRef>
          <a:effectRef idx="0">
            <a:schemeClr val="accent1"/>
          </a:effectRef>
          <a:fontRef idx="minor">
            <a:schemeClr val="tx1"/>
          </a:fontRef>
        </p:style>
      </p:cxnSp>
      <p:sp>
        <p:nvSpPr>
          <p:cNvPr id="15" name="Rectangle 14">
            <a:extLst>
              <a:ext uri="{FF2B5EF4-FFF2-40B4-BE49-F238E27FC236}">
                <a16:creationId xmlns:a16="http://schemas.microsoft.com/office/drawing/2014/main" id="{B3E4613E-FB53-2242-AF22-DC3C0C27C690}"/>
              </a:ext>
            </a:extLst>
          </p:cNvPr>
          <p:cNvSpPr/>
          <p:nvPr userDrawn="1"/>
        </p:nvSpPr>
        <p:spPr>
          <a:xfrm>
            <a:off x="1812066" y="6117640"/>
            <a:ext cx="1893467" cy="353943"/>
          </a:xfrm>
          <a:prstGeom prst="rect">
            <a:avLst/>
          </a:prstGeom>
        </p:spPr>
        <p:txBody>
          <a:bodyPr wrap="none">
            <a:spAutoFit/>
          </a:bodyPr>
          <a:lstStyle/>
          <a:p>
            <a:r>
              <a:rPr lang="en-US" sz="850" b="1" dirty="0">
                <a:solidFill>
                  <a:srgbClr val="242061"/>
                </a:solidFill>
                <a:latin typeface="Arial" panose="020B0604020202020204" pitchFamily="34" charset="0"/>
                <a:cs typeface="Arial" panose="020B0604020202020204" pitchFamily="34" charset="0"/>
              </a:rPr>
              <a:t>CONTACT US </a:t>
            </a:r>
          </a:p>
          <a:p>
            <a:r>
              <a:rPr lang="en-US" sz="850" dirty="0">
                <a:solidFill>
                  <a:srgbClr val="242061"/>
                </a:solidFill>
                <a:latin typeface="Arial" panose="020B0604020202020204" pitchFamily="34" charset="0"/>
                <a:cs typeface="Arial" panose="020B0604020202020204" pitchFamily="34" charset="0"/>
              </a:rPr>
              <a:t>@ </a:t>
            </a:r>
            <a:r>
              <a:rPr lang="en-US" sz="850" dirty="0" err="1">
                <a:solidFill>
                  <a:srgbClr val="242061"/>
                </a:solidFill>
                <a:latin typeface="Arial" panose="020B0604020202020204" pitchFamily="34" charset="0"/>
                <a:cs typeface="Arial" panose="020B0604020202020204" pitchFamily="34" charset="0"/>
              </a:rPr>
              <a:t>www.healthcommons.ca</a:t>
            </a:r>
            <a:r>
              <a:rPr lang="en-US" sz="850" dirty="0">
                <a:solidFill>
                  <a:srgbClr val="242061"/>
                </a:solidFill>
                <a:latin typeface="Arial" panose="020B0604020202020204" pitchFamily="34" charset="0"/>
                <a:cs typeface="Arial" panose="020B0604020202020204" pitchFamily="34" charset="0"/>
              </a:rPr>
              <a:t>/contact</a:t>
            </a:r>
          </a:p>
        </p:txBody>
      </p:sp>
    </p:spTree>
    <p:extLst>
      <p:ext uri="{BB962C8B-B14F-4D97-AF65-F5344CB8AC3E}">
        <p14:creationId xmlns:p14="http://schemas.microsoft.com/office/powerpoint/2010/main" val="2603199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480511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0E0D7EB-42F7-344C-9782-501AAB6DDB08}"/>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32A151A-726A-694F-9090-0CD361FBE23B}"/>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28E8400-1077-3C4B-BBFB-5870CEB78E8B}"/>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6F3D9A81-3346-A84C-83EE-3F7D6F93FBAC}" type="datetimeFigureOut">
              <a:rPr lang="en-US" smtClean="0"/>
              <a:t>1/28/2020</a:t>
            </a:fld>
            <a:endParaRPr lang="en-US"/>
          </a:p>
        </p:txBody>
      </p:sp>
      <p:sp>
        <p:nvSpPr>
          <p:cNvPr id="5" name="Footer Placeholder 4">
            <a:extLst>
              <a:ext uri="{FF2B5EF4-FFF2-40B4-BE49-F238E27FC236}">
                <a16:creationId xmlns:a16="http://schemas.microsoft.com/office/drawing/2014/main" id="{05893455-620F-C740-9BFC-AA76A277631C}"/>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CBF9FA2-152C-A24D-AEB5-EE2596D711BD}"/>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014AAA7-D6EB-744C-B0F5-5D3197FCB011}" type="slidenum">
              <a:rPr lang="en-US" smtClean="0"/>
              <a:t>‹#›</a:t>
            </a:fld>
            <a:endParaRPr lang="en-US"/>
          </a:p>
        </p:txBody>
      </p:sp>
    </p:spTree>
    <p:extLst>
      <p:ext uri="{BB962C8B-B14F-4D97-AF65-F5344CB8AC3E}">
        <p14:creationId xmlns:p14="http://schemas.microsoft.com/office/powerpoint/2010/main" val="9772314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s://drive.google.com/open?id=1IK3a51z1YMD-EzfaKSpOH-OaJ-rKE5rN&amp;usp=sharing" TargetMode="External"/><Relationship Id="rId2" Type="http://schemas.openxmlformats.org/officeDocument/2006/relationships/hyperlink" Target="https://docs.google.com/spreadsheets/d/1l5rqQY4HRGeXxj2R1CNT00eSYFvUtXY_mchW2bLvnlg/edit?usp=sharing" TargetMode="External"/><Relationship Id="rId1" Type="http://schemas.openxmlformats.org/officeDocument/2006/relationships/slideLayout" Target="../slideLayouts/slideLayout6.xml"/><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6.xml"/><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C76AEE8-789F-624A-97FA-72D3E2DDC69F}"/>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719673" y="5286737"/>
            <a:ext cx="2085806" cy="1061582"/>
          </a:xfrm>
          <a:prstGeom prst="rect">
            <a:avLst/>
          </a:prstGeom>
        </p:spPr>
      </p:pic>
      <p:sp>
        <p:nvSpPr>
          <p:cNvPr id="13" name="Rectangle 12">
            <a:extLst>
              <a:ext uri="{FF2B5EF4-FFF2-40B4-BE49-F238E27FC236}">
                <a16:creationId xmlns:a16="http://schemas.microsoft.com/office/drawing/2014/main" id="{E5DC2BB4-2FFC-ED45-920A-6CE7A04D1FA8}"/>
              </a:ext>
            </a:extLst>
          </p:cNvPr>
          <p:cNvSpPr/>
          <p:nvPr/>
        </p:nvSpPr>
        <p:spPr>
          <a:xfrm>
            <a:off x="2483096" y="2187450"/>
            <a:ext cx="6660903" cy="2483099"/>
          </a:xfrm>
          <a:prstGeom prst="rect">
            <a:avLst/>
          </a:prstGeom>
          <a:solidFill>
            <a:srgbClr val="662B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DC87EEA8-7E97-BB46-BBB7-4C4A059577B2}"/>
              </a:ext>
            </a:extLst>
          </p:cNvPr>
          <p:cNvSpPr txBox="1"/>
          <p:nvPr/>
        </p:nvSpPr>
        <p:spPr>
          <a:xfrm>
            <a:off x="2735905" y="2293498"/>
            <a:ext cx="3756990" cy="1020280"/>
          </a:xfrm>
          <a:prstGeom prst="rect">
            <a:avLst/>
          </a:prstGeom>
          <a:noFill/>
        </p:spPr>
        <p:txBody>
          <a:bodyPr wrap="square" rtlCol="0" anchor="t">
            <a:spAutoFit/>
          </a:bodyPr>
          <a:lstStyle/>
          <a:p>
            <a:r>
              <a:rPr lang="en-US" sz="6000" b="1" dirty="0">
                <a:solidFill>
                  <a:schemeClr val="bg1"/>
                </a:solidFill>
                <a:latin typeface="Arial"/>
                <a:cs typeface="Arial"/>
              </a:rPr>
              <a:t>TOOL</a:t>
            </a:r>
          </a:p>
        </p:txBody>
      </p:sp>
      <p:cxnSp>
        <p:nvCxnSpPr>
          <p:cNvPr id="16" name="Straight Connector 15">
            <a:extLst>
              <a:ext uri="{FF2B5EF4-FFF2-40B4-BE49-F238E27FC236}">
                <a16:creationId xmlns:a16="http://schemas.microsoft.com/office/drawing/2014/main" id="{BD20E6C4-DBEA-074A-B510-86F42A69FEB8}"/>
              </a:ext>
            </a:extLst>
          </p:cNvPr>
          <p:cNvCxnSpPr>
            <a:cxnSpLocks/>
          </p:cNvCxnSpPr>
          <p:nvPr/>
        </p:nvCxnSpPr>
        <p:spPr>
          <a:xfrm flipH="1">
            <a:off x="2735905" y="3351815"/>
            <a:ext cx="5702417"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59132056-23D4-D94D-B4BB-680989522FD8}"/>
              </a:ext>
            </a:extLst>
          </p:cNvPr>
          <p:cNvSpPr txBox="1"/>
          <p:nvPr/>
        </p:nvSpPr>
        <p:spPr>
          <a:xfrm>
            <a:off x="2641636" y="3499728"/>
            <a:ext cx="5950896" cy="1175706"/>
          </a:xfrm>
          <a:prstGeom prst="rect">
            <a:avLst/>
          </a:prstGeom>
          <a:noFill/>
        </p:spPr>
        <p:txBody>
          <a:bodyPr wrap="square" rtlCol="0" anchor="t">
            <a:spAutoFit/>
          </a:bodyPr>
          <a:lstStyle/>
          <a:p>
            <a:pPr>
              <a:lnSpc>
                <a:spcPct val="80000"/>
              </a:lnSpc>
              <a:spcAft>
                <a:spcPts val="600"/>
              </a:spcAft>
            </a:pPr>
            <a:r>
              <a:rPr lang="en-US" sz="4400" dirty="0">
                <a:solidFill>
                  <a:schemeClr val="bg1"/>
                </a:solidFill>
                <a:latin typeface="Arial"/>
                <a:cs typeface="Arial"/>
              </a:rPr>
              <a:t>Community Resource Cards</a:t>
            </a:r>
          </a:p>
        </p:txBody>
      </p:sp>
      <p:sp>
        <p:nvSpPr>
          <p:cNvPr id="18" name="Right Triangle 17">
            <a:extLst>
              <a:ext uri="{FF2B5EF4-FFF2-40B4-BE49-F238E27FC236}">
                <a16:creationId xmlns:a16="http://schemas.microsoft.com/office/drawing/2014/main" id="{7AC6B4FB-1F4D-3541-B773-E711D879E4E0}"/>
              </a:ext>
            </a:extLst>
          </p:cNvPr>
          <p:cNvSpPr/>
          <p:nvPr/>
        </p:nvSpPr>
        <p:spPr>
          <a:xfrm>
            <a:off x="-2" y="2187451"/>
            <a:ext cx="2483099" cy="2483099"/>
          </a:xfrm>
          <a:prstGeom prst="rtTriangle">
            <a:avLst/>
          </a:prstGeom>
          <a:solidFill>
            <a:srgbClr val="ED21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ight Triangle 18">
            <a:extLst>
              <a:ext uri="{FF2B5EF4-FFF2-40B4-BE49-F238E27FC236}">
                <a16:creationId xmlns:a16="http://schemas.microsoft.com/office/drawing/2014/main" id="{B9C7FF0B-6DC3-4348-880B-7AD0B5602D99}"/>
              </a:ext>
            </a:extLst>
          </p:cNvPr>
          <p:cNvSpPr/>
          <p:nvPr/>
        </p:nvSpPr>
        <p:spPr>
          <a:xfrm rot="10800000">
            <a:off x="-1" y="2187451"/>
            <a:ext cx="2483099" cy="2483099"/>
          </a:xfrm>
          <a:prstGeom prst="rtTriangle">
            <a:avLst/>
          </a:prstGeom>
          <a:solidFill>
            <a:srgbClr val="F259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ight Triangle 19">
            <a:extLst>
              <a:ext uri="{FF2B5EF4-FFF2-40B4-BE49-F238E27FC236}">
                <a16:creationId xmlns:a16="http://schemas.microsoft.com/office/drawing/2014/main" id="{6E247826-ECAA-4D40-92D3-265E979455D8}"/>
              </a:ext>
            </a:extLst>
          </p:cNvPr>
          <p:cNvSpPr/>
          <p:nvPr/>
        </p:nvSpPr>
        <p:spPr>
          <a:xfrm>
            <a:off x="2483094" y="9094"/>
            <a:ext cx="2178357" cy="2178357"/>
          </a:xfrm>
          <a:prstGeom prst="rtTriangle">
            <a:avLst/>
          </a:prstGeom>
          <a:solidFill>
            <a:srgbClr val="65C6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ight Triangle 20">
            <a:extLst>
              <a:ext uri="{FF2B5EF4-FFF2-40B4-BE49-F238E27FC236}">
                <a16:creationId xmlns:a16="http://schemas.microsoft.com/office/drawing/2014/main" id="{C90F3649-5A7A-D548-9B40-EFF99E9171B8}"/>
              </a:ext>
            </a:extLst>
          </p:cNvPr>
          <p:cNvSpPr/>
          <p:nvPr/>
        </p:nvSpPr>
        <p:spPr>
          <a:xfrm rot="10800000">
            <a:off x="2483094" y="9094"/>
            <a:ext cx="2178357" cy="2178357"/>
          </a:xfrm>
          <a:prstGeom prst="rtTriangle">
            <a:avLst/>
          </a:prstGeom>
          <a:solidFill>
            <a:srgbClr val="12A9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4" descr="A close up of a logo&#10;&#10;Description automatically generated">
            <a:extLst>
              <a:ext uri="{FF2B5EF4-FFF2-40B4-BE49-F238E27FC236}">
                <a16:creationId xmlns:a16="http://schemas.microsoft.com/office/drawing/2014/main" id="{D5BD2BD3-192D-3644-B41A-CC8599A7E8E6}"/>
              </a:ext>
            </a:extLst>
          </p:cNvPr>
          <p:cNvPicPr>
            <a:picLocks noChangeAspect="1"/>
          </p:cNvPicPr>
          <p:nvPr/>
        </p:nvPicPr>
        <p:blipFill>
          <a:blip r:embed="rId3"/>
          <a:stretch>
            <a:fillRect/>
          </a:stretch>
        </p:blipFill>
        <p:spPr>
          <a:xfrm>
            <a:off x="2641636" y="355356"/>
            <a:ext cx="1625600" cy="1524000"/>
          </a:xfrm>
          <a:prstGeom prst="rect">
            <a:avLst/>
          </a:prstGeom>
        </p:spPr>
      </p:pic>
      <p:pic>
        <p:nvPicPr>
          <p:cNvPr id="28" name="Picture 27" descr="A close up of a logo&#10;&#10;Description automatically generated">
            <a:extLst>
              <a:ext uri="{FF2B5EF4-FFF2-40B4-BE49-F238E27FC236}">
                <a16:creationId xmlns:a16="http://schemas.microsoft.com/office/drawing/2014/main" id="{E06A28C8-AF43-134B-A8A3-36F146FFD3AB}"/>
              </a:ext>
            </a:extLst>
          </p:cNvPr>
          <p:cNvPicPr>
            <a:picLocks noChangeAspect="1"/>
          </p:cNvPicPr>
          <p:nvPr/>
        </p:nvPicPr>
        <p:blipFill>
          <a:blip r:embed="rId4"/>
          <a:stretch>
            <a:fillRect/>
          </a:stretch>
        </p:blipFill>
        <p:spPr>
          <a:xfrm>
            <a:off x="304743" y="2563970"/>
            <a:ext cx="1944316" cy="1822796"/>
          </a:xfrm>
          <a:prstGeom prst="rect">
            <a:avLst/>
          </a:prstGeom>
        </p:spPr>
      </p:pic>
    </p:spTree>
    <p:extLst>
      <p:ext uri="{BB962C8B-B14F-4D97-AF65-F5344CB8AC3E}">
        <p14:creationId xmlns:p14="http://schemas.microsoft.com/office/powerpoint/2010/main" val="21947385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CF5A8-DE07-3E4D-B8F7-FBC6EDAB26B5}"/>
              </a:ext>
            </a:extLst>
          </p:cNvPr>
          <p:cNvSpPr>
            <a:spLocks noGrp="1"/>
          </p:cNvSpPr>
          <p:nvPr>
            <p:ph type="title"/>
          </p:nvPr>
        </p:nvSpPr>
        <p:spPr/>
        <p:txBody>
          <a:bodyPr/>
          <a:lstStyle/>
          <a:p>
            <a:r>
              <a:rPr lang="en-US" dirty="0"/>
              <a:t>IN A NUTSHELL</a:t>
            </a:r>
            <a:endParaRPr lang="en-US" sz="1800" dirty="0"/>
          </a:p>
        </p:txBody>
      </p:sp>
      <p:sp>
        <p:nvSpPr>
          <p:cNvPr id="3" name="Rectangle 2">
            <a:extLst>
              <a:ext uri="{FF2B5EF4-FFF2-40B4-BE49-F238E27FC236}">
                <a16:creationId xmlns:a16="http://schemas.microsoft.com/office/drawing/2014/main" id="{694FFC73-95D2-E94C-8446-F2FC53E5502B}"/>
              </a:ext>
            </a:extLst>
          </p:cNvPr>
          <p:cNvSpPr/>
          <p:nvPr/>
        </p:nvSpPr>
        <p:spPr>
          <a:xfrm>
            <a:off x="2981547" y="1730318"/>
            <a:ext cx="5397136" cy="3724096"/>
          </a:xfrm>
          <a:prstGeom prst="rect">
            <a:avLst/>
          </a:prstGeom>
        </p:spPr>
        <p:txBody>
          <a:bodyPr wrap="square" anchor="t">
            <a:spAutoFit/>
          </a:bodyPr>
          <a:lstStyle/>
          <a:p>
            <a:pPr fontAlgn="base"/>
            <a:r>
              <a:rPr lang="en-US" sz="1600" i="1" dirty="0">
                <a:solidFill>
                  <a:srgbClr val="242061"/>
                </a:solidFill>
                <a:latin typeface="Arial" panose="020B0604020202020204" pitchFamily="34" charset="0"/>
                <a:cs typeface="Arial" panose="020B0604020202020204" pitchFamily="34" charset="0"/>
              </a:rPr>
              <a:t>Communities are a rich source of resources and knowledge. An important step in community engagement is to understand the resources that already exist.</a:t>
            </a:r>
          </a:p>
          <a:p>
            <a:pPr fontAlgn="base"/>
            <a:endParaRPr lang="en-US" sz="1400" i="1" dirty="0">
              <a:solidFill>
                <a:srgbClr val="242061"/>
              </a:solidFill>
              <a:latin typeface="Arial" panose="020B0604020202020204" pitchFamily="34" charset="0"/>
              <a:cs typeface="Arial" panose="020B0604020202020204" pitchFamily="34" charset="0"/>
            </a:endParaRPr>
          </a:p>
          <a:p>
            <a:pPr fontAlgn="base"/>
            <a:r>
              <a:rPr lang="en-US" sz="1600" i="1" dirty="0">
                <a:solidFill>
                  <a:srgbClr val="242061"/>
                </a:solidFill>
                <a:latin typeface="Arial" panose="020B0604020202020204" pitchFamily="34" charset="0"/>
                <a:cs typeface="Arial" panose="020B0604020202020204" pitchFamily="34" charset="0"/>
              </a:rPr>
              <a:t>Engaging with providers and end users to collect this information and compiling it into an easily shareable format is one way of surfacing and promoting awareness of existing community resources. </a:t>
            </a:r>
          </a:p>
          <a:p>
            <a:pPr fontAlgn="base"/>
            <a:endParaRPr lang="en-US" sz="1400" b="1" dirty="0">
              <a:latin typeface="Arial" panose="020B0604020202020204" pitchFamily="34" charset="0"/>
              <a:cs typeface="Arial" panose="020B0604020202020204" pitchFamily="34" charset="0"/>
            </a:endParaRPr>
          </a:p>
          <a:p>
            <a:r>
              <a:rPr lang="en-US" sz="1200" b="1" dirty="0">
                <a:solidFill>
                  <a:srgbClr val="242061"/>
                </a:solidFill>
                <a:latin typeface="Arial" panose="020B0604020202020204" pitchFamily="34" charset="0"/>
                <a:cs typeface="Arial" panose="020B0604020202020204" pitchFamily="34" charset="0"/>
              </a:rPr>
              <a:t>What does this tool help you do?</a:t>
            </a:r>
          </a:p>
          <a:p>
            <a:br>
              <a:rPr lang="en-US" sz="1200" b="1" dirty="0">
                <a:latin typeface="Arial" panose="020B0604020202020204" pitchFamily="34" charset="0"/>
                <a:cs typeface="Arial" panose="020B0604020202020204" pitchFamily="34" charset="0"/>
              </a:rPr>
            </a:br>
            <a:r>
              <a:rPr lang="en-US" sz="1200" dirty="0">
                <a:solidFill>
                  <a:srgbClr val="242061"/>
                </a:solidFill>
                <a:latin typeface="Arial"/>
                <a:cs typeface="Arial"/>
              </a:rPr>
              <a:t>This tool allows you to collect, organize, and share back information about organizations you are engaging with as a part of your Ontario Health Team. This is important because it promotes awareness of existing resources in the community and ensures that information shared is accurate, up-to-date, and meaningful. </a:t>
            </a:r>
            <a:endParaRPr lang="en-US" sz="1200" dirty="0">
              <a:solidFill>
                <a:srgbClr val="242061"/>
              </a:solidFill>
              <a:latin typeface="Arial" panose="020B0604020202020204" pitchFamily="34"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p:txBody>
      </p:sp>
      <p:sp>
        <p:nvSpPr>
          <p:cNvPr id="4" name="Right Triangle 3">
            <a:extLst>
              <a:ext uri="{FF2B5EF4-FFF2-40B4-BE49-F238E27FC236}">
                <a16:creationId xmlns:a16="http://schemas.microsoft.com/office/drawing/2014/main" id="{C984E9A9-DB9E-9B44-8E8F-791DDCE8A65A}"/>
              </a:ext>
            </a:extLst>
          </p:cNvPr>
          <p:cNvSpPr/>
          <p:nvPr/>
        </p:nvSpPr>
        <p:spPr>
          <a:xfrm>
            <a:off x="1488434" y="1822517"/>
            <a:ext cx="1381956" cy="1381956"/>
          </a:xfrm>
          <a:prstGeom prst="rtTriangle">
            <a:avLst/>
          </a:prstGeom>
          <a:solidFill>
            <a:srgbClr val="662C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ight Triangle 4">
            <a:extLst>
              <a:ext uri="{FF2B5EF4-FFF2-40B4-BE49-F238E27FC236}">
                <a16:creationId xmlns:a16="http://schemas.microsoft.com/office/drawing/2014/main" id="{5BF392FB-19B8-A444-8B51-86B6AA608496}"/>
              </a:ext>
            </a:extLst>
          </p:cNvPr>
          <p:cNvSpPr/>
          <p:nvPr/>
        </p:nvSpPr>
        <p:spPr>
          <a:xfrm rot="10800000">
            <a:off x="1488434" y="1822517"/>
            <a:ext cx="1381956" cy="1381956"/>
          </a:xfrm>
          <a:prstGeom prst="rtTriangle">
            <a:avLst/>
          </a:prstGeom>
          <a:solidFill>
            <a:srgbClr val="ED21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descr="A close up of a logo&#10;&#10;Description automatically generated">
            <a:extLst>
              <a:ext uri="{FF2B5EF4-FFF2-40B4-BE49-F238E27FC236}">
                <a16:creationId xmlns:a16="http://schemas.microsoft.com/office/drawing/2014/main" id="{E96243F3-6656-8F4C-B3A9-168C766B98B8}"/>
              </a:ext>
            </a:extLst>
          </p:cNvPr>
          <p:cNvPicPr>
            <a:picLocks noChangeAspect="1"/>
          </p:cNvPicPr>
          <p:nvPr/>
        </p:nvPicPr>
        <p:blipFill>
          <a:blip r:embed="rId3"/>
          <a:stretch>
            <a:fillRect/>
          </a:stretch>
        </p:blipFill>
        <p:spPr>
          <a:xfrm>
            <a:off x="1488432" y="1822517"/>
            <a:ext cx="1381956" cy="1295584"/>
          </a:xfrm>
          <a:prstGeom prst="rect">
            <a:avLst/>
          </a:prstGeom>
        </p:spPr>
      </p:pic>
    </p:spTree>
    <p:extLst>
      <p:ext uri="{BB962C8B-B14F-4D97-AF65-F5344CB8AC3E}">
        <p14:creationId xmlns:p14="http://schemas.microsoft.com/office/powerpoint/2010/main" val="23881961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BBB5A-0AA4-BC4D-BDFE-2336E34082A9}"/>
              </a:ext>
            </a:extLst>
          </p:cNvPr>
          <p:cNvSpPr>
            <a:spLocks noGrp="1"/>
          </p:cNvSpPr>
          <p:nvPr>
            <p:ph type="title"/>
          </p:nvPr>
        </p:nvSpPr>
        <p:spPr/>
        <p:txBody>
          <a:bodyPr/>
          <a:lstStyle/>
          <a:p>
            <a:r>
              <a:rPr lang="en-US" dirty="0"/>
              <a:t>ABOUT THIS TOOL</a:t>
            </a:r>
          </a:p>
        </p:txBody>
      </p:sp>
      <p:sp>
        <p:nvSpPr>
          <p:cNvPr id="3" name="Rectangle 2">
            <a:extLst>
              <a:ext uri="{FF2B5EF4-FFF2-40B4-BE49-F238E27FC236}">
                <a16:creationId xmlns:a16="http://schemas.microsoft.com/office/drawing/2014/main" id="{1D696326-02E7-2C4F-AE4F-80D7801BEA88}"/>
              </a:ext>
            </a:extLst>
          </p:cNvPr>
          <p:cNvSpPr/>
          <p:nvPr/>
        </p:nvSpPr>
        <p:spPr>
          <a:xfrm>
            <a:off x="2981547" y="1961227"/>
            <a:ext cx="5397136" cy="3600986"/>
          </a:xfrm>
          <a:prstGeom prst="rect">
            <a:avLst/>
          </a:prstGeom>
        </p:spPr>
        <p:txBody>
          <a:bodyPr wrap="square" anchor="t">
            <a:spAutoFit/>
          </a:bodyPr>
          <a:lstStyle/>
          <a:p>
            <a:r>
              <a:rPr lang="en-US" sz="1200" b="1" dirty="0">
                <a:solidFill>
                  <a:srgbClr val="242061"/>
                </a:solidFill>
                <a:latin typeface="Arial" panose="020B0604020202020204" pitchFamily="34" charset="0"/>
                <a:cs typeface="Arial" panose="020B0604020202020204" pitchFamily="34" charset="0"/>
              </a:rPr>
              <a:t>What was the tool developed for?</a:t>
            </a:r>
          </a:p>
          <a:p>
            <a:br>
              <a:rPr lang="en-US" sz="1200" b="1" dirty="0">
                <a:solidFill>
                  <a:srgbClr val="242061"/>
                </a:solidFill>
                <a:latin typeface="Arial" panose="020B0604020202020204" pitchFamily="34" charset="0"/>
                <a:cs typeface="Arial" panose="020B0604020202020204" pitchFamily="34" charset="0"/>
              </a:rPr>
            </a:br>
            <a:r>
              <a:rPr lang="en-US" sz="1200" dirty="0">
                <a:solidFill>
                  <a:srgbClr val="242061"/>
                </a:solidFill>
                <a:latin typeface="Arial" panose="020B0604020202020204" pitchFamily="34" charset="0"/>
                <a:cs typeface="Arial" panose="020B0604020202020204" pitchFamily="34" charset="0"/>
              </a:rPr>
              <a:t>Partnering with an Ontario Health Team, we hosted a front-line engagement session for providers who serve clients who use substances. The session brought together providers from a number of different organizations across the community, representing existing resources in the substance use sector.</a:t>
            </a:r>
          </a:p>
          <a:p>
            <a:endParaRPr lang="en-US" sz="1200" dirty="0">
              <a:solidFill>
                <a:srgbClr val="242061"/>
              </a:solidFill>
              <a:latin typeface="Arial" panose="020B0604020202020204" pitchFamily="34" charset="0"/>
              <a:cs typeface="Arial" panose="020B0604020202020204" pitchFamily="34" charset="0"/>
            </a:endParaRPr>
          </a:p>
          <a:p>
            <a:endParaRPr lang="en-US" sz="1200" dirty="0">
              <a:solidFill>
                <a:srgbClr val="242061"/>
              </a:solidFill>
              <a:latin typeface="Arial" panose="020B0604020202020204" pitchFamily="34" charset="0"/>
              <a:cs typeface="Arial" panose="020B0604020202020204" pitchFamily="34" charset="0"/>
            </a:endParaRPr>
          </a:p>
          <a:p>
            <a:br>
              <a:rPr lang="en-US" sz="1200" dirty="0">
                <a:solidFill>
                  <a:srgbClr val="242061"/>
                </a:solidFill>
                <a:latin typeface="Arial" panose="020B0604020202020204" pitchFamily="34" charset="0"/>
                <a:cs typeface="Arial" panose="020B0604020202020204" pitchFamily="34" charset="0"/>
              </a:rPr>
            </a:br>
            <a:endParaRPr lang="en-US" sz="1200" dirty="0">
              <a:solidFill>
                <a:srgbClr val="242061"/>
              </a:solidFill>
              <a:latin typeface="Arial" panose="020B0604020202020204" pitchFamily="34" charset="0"/>
              <a:cs typeface="Arial" panose="020B0604020202020204" pitchFamily="34" charset="0"/>
            </a:endParaRPr>
          </a:p>
          <a:p>
            <a:r>
              <a:rPr lang="en-US" sz="1200" b="1" dirty="0">
                <a:solidFill>
                  <a:srgbClr val="242061"/>
                </a:solidFill>
                <a:latin typeface="Arial" panose="020B0604020202020204" pitchFamily="34" charset="0"/>
                <a:cs typeface="Arial" panose="020B0604020202020204" pitchFamily="34" charset="0"/>
              </a:rPr>
              <a:t>How did we use it?</a:t>
            </a:r>
          </a:p>
          <a:p>
            <a:br>
              <a:rPr lang="en-US" sz="1200" dirty="0">
                <a:solidFill>
                  <a:srgbClr val="242061"/>
                </a:solidFill>
                <a:latin typeface="Arial" panose="020B0604020202020204" pitchFamily="34" charset="0"/>
                <a:cs typeface="Arial" panose="020B0604020202020204" pitchFamily="34" charset="0"/>
              </a:rPr>
            </a:br>
            <a:r>
              <a:rPr lang="en-US" sz="1200" dirty="0">
                <a:solidFill>
                  <a:srgbClr val="242061"/>
                </a:solidFill>
                <a:latin typeface="Arial" panose="020B0604020202020204" pitchFamily="34" charset="0"/>
                <a:cs typeface="Arial" panose="020B0604020202020204" pitchFamily="34" charset="0"/>
              </a:rPr>
              <a:t>In advance of the session, we compiled publically available information about each organization into community resource cards. During the session, we displayed these cards and asked providers to verify information and to add anything they felt was missing. After the session, we compiled a service directory and shared with providers to promote awareness of existing resources in the community. </a:t>
            </a:r>
            <a:r>
              <a:rPr lang="en-US" sz="1200" dirty="0">
                <a:solidFill>
                  <a:srgbClr val="242061"/>
                </a:solidFill>
              </a:rPr>
              <a:t>We also created a </a:t>
            </a:r>
            <a:r>
              <a:rPr lang="en-US" sz="1200" dirty="0">
                <a:solidFill>
                  <a:srgbClr val="242061"/>
                </a:solidFill>
                <a:hlinkClick r:id="rId2"/>
              </a:rPr>
              <a:t>Google sheet</a:t>
            </a:r>
            <a:r>
              <a:rPr lang="en-US" sz="1200" dirty="0">
                <a:solidFill>
                  <a:srgbClr val="242061"/>
                </a:solidFill>
              </a:rPr>
              <a:t> and interactive </a:t>
            </a:r>
            <a:r>
              <a:rPr lang="en-US" sz="1200" dirty="0">
                <a:solidFill>
                  <a:srgbClr val="242061"/>
                </a:solidFill>
                <a:hlinkClick r:id="rId3"/>
              </a:rPr>
              <a:t>Google map</a:t>
            </a:r>
            <a:r>
              <a:rPr lang="en-US" sz="1200" dirty="0">
                <a:solidFill>
                  <a:srgbClr val="242061"/>
                </a:solidFill>
              </a:rPr>
              <a:t> of existing assets, which you can modify yourself.</a:t>
            </a:r>
            <a:endParaRPr lang="en-US" sz="1200" dirty="0">
              <a:solidFill>
                <a:srgbClr val="242061"/>
              </a:solidFill>
              <a:cs typeface="Calibri Light"/>
            </a:endParaRPr>
          </a:p>
        </p:txBody>
      </p:sp>
      <p:grpSp>
        <p:nvGrpSpPr>
          <p:cNvPr id="4" name="Group 3">
            <a:extLst>
              <a:ext uri="{FF2B5EF4-FFF2-40B4-BE49-F238E27FC236}">
                <a16:creationId xmlns:a16="http://schemas.microsoft.com/office/drawing/2014/main" id="{0378CE0D-4F38-9C49-9AC9-F1D7C0BB83A2}"/>
              </a:ext>
            </a:extLst>
          </p:cNvPr>
          <p:cNvGrpSpPr/>
          <p:nvPr/>
        </p:nvGrpSpPr>
        <p:grpSpPr>
          <a:xfrm>
            <a:off x="2347677" y="2040420"/>
            <a:ext cx="544610" cy="544610"/>
            <a:chOff x="5896138" y="1523584"/>
            <a:chExt cx="1191947" cy="1191947"/>
          </a:xfrm>
        </p:grpSpPr>
        <p:sp>
          <p:nvSpPr>
            <p:cNvPr id="5" name="Right Triangle 4">
              <a:extLst>
                <a:ext uri="{FF2B5EF4-FFF2-40B4-BE49-F238E27FC236}">
                  <a16:creationId xmlns:a16="http://schemas.microsoft.com/office/drawing/2014/main" id="{E76B6014-95FD-D84E-9414-8E6F95A46AD1}"/>
                </a:ext>
              </a:extLst>
            </p:cNvPr>
            <p:cNvSpPr/>
            <p:nvPr/>
          </p:nvSpPr>
          <p:spPr>
            <a:xfrm>
              <a:off x="5896138" y="1523584"/>
              <a:ext cx="1191947" cy="1191947"/>
            </a:xfrm>
            <a:prstGeom prst="rtTriangle">
              <a:avLst/>
            </a:prstGeom>
            <a:solidFill>
              <a:srgbClr val="65C6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Triangle 5">
              <a:extLst>
                <a:ext uri="{FF2B5EF4-FFF2-40B4-BE49-F238E27FC236}">
                  <a16:creationId xmlns:a16="http://schemas.microsoft.com/office/drawing/2014/main" id="{6B99ABD0-EE0B-C448-B889-A128E4EA04BB}"/>
                </a:ext>
              </a:extLst>
            </p:cNvPr>
            <p:cNvSpPr/>
            <p:nvPr/>
          </p:nvSpPr>
          <p:spPr>
            <a:xfrm rot="10800000">
              <a:off x="5896138" y="1523584"/>
              <a:ext cx="1191947" cy="1191947"/>
            </a:xfrm>
            <a:prstGeom prst="rtTriangle">
              <a:avLst/>
            </a:prstGeom>
            <a:solidFill>
              <a:srgbClr val="12A9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 name="Group 6">
            <a:extLst>
              <a:ext uri="{FF2B5EF4-FFF2-40B4-BE49-F238E27FC236}">
                <a16:creationId xmlns:a16="http://schemas.microsoft.com/office/drawing/2014/main" id="{BF725C5A-61D3-8C46-88CF-8C188642C396}"/>
              </a:ext>
            </a:extLst>
          </p:cNvPr>
          <p:cNvGrpSpPr/>
          <p:nvPr/>
        </p:nvGrpSpPr>
        <p:grpSpPr>
          <a:xfrm>
            <a:off x="2347677" y="3864926"/>
            <a:ext cx="544610" cy="544610"/>
            <a:chOff x="5896138" y="2950523"/>
            <a:chExt cx="1191947" cy="1191947"/>
          </a:xfrm>
        </p:grpSpPr>
        <p:sp>
          <p:nvSpPr>
            <p:cNvPr id="8" name="Right Triangle 7">
              <a:extLst>
                <a:ext uri="{FF2B5EF4-FFF2-40B4-BE49-F238E27FC236}">
                  <a16:creationId xmlns:a16="http://schemas.microsoft.com/office/drawing/2014/main" id="{0DF6CC53-86B4-7742-9F82-ADE95F8302E9}"/>
                </a:ext>
              </a:extLst>
            </p:cNvPr>
            <p:cNvSpPr/>
            <p:nvPr/>
          </p:nvSpPr>
          <p:spPr>
            <a:xfrm>
              <a:off x="5896138" y="2950523"/>
              <a:ext cx="1191947" cy="1191947"/>
            </a:xfrm>
            <a:prstGeom prst="rtTriangle">
              <a:avLst/>
            </a:prstGeom>
            <a:solidFill>
              <a:srgbClr val="FCB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Triangle 8">
              <a:extLst>
                <a:ext uri="{FF2B5EF4-FFF2-40B4-BE49-F238E27FC236}">
                  <a16:creationId xmlns:a16="http://schemas.microsoft.com/office/drawing/2014/main" id="{C9A46A2F-0694-634C-9B2A-DB718F3F72D1}"/>
                </a:ext>
              </a:extLst>
            </p:cNvPr>
            <p:cNvSpPr/>
            <p:nvPr/>
          </p:nvSpPr>
          <p:spPr>
            <a:xfrm rot="10800000">
              <a:off x="5896138" y="2950523"/>
              <a:ext cx="1191947" cy="1191947"/>
            </a:xfrm>
            <a:prstGeom prst="rtTriangle">
              <a:avLst/>
            </a:prstGeom>
            <a:solidFill>
              <a:srgbClr val="F259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1" name="Picture 10" descr="A close up of a logo&#10;&#10;Description automatically generated">
            <a:extLst>
              <a:ext uri="{FF2B5EF4-FFF2-40B4-BE49-F238E27FC236}">
                <a16:creationId xmlns:a16="http://schemas.microsoft.com/office/drawing/2014/main" id="{646BC451-7E4F-B048-8DD5-1B5C2020FB9E}"/>
              </a:ext>
            </a:extLst>
          </p:cNvPr>
          <p:cNvPicPr>
            <a:picLocks noChangeAspect="1"/>
          </p:cNvPicPr>
          <p:nvPr/>
        </p:nvPicPr>
        <p:blipFill>
          <a:blip r:embed="rId4"/>
          <a:stretch>
            <a:fillRect/>
          </a:stretch>
        </p:blipFill>
        <p:spPr>
          <a:xfrm>
            <a:off x="2292925" y="3798874"/>
            <a:ext cx="674540" cy="632381"/>
          </a:xfrm>
          <a:prstGeom prst="rect">
            <a:avLst/>
          </a:prstGeom>
        </p:spPr>
      </p:pic>
      <p:pic>
        <p:nvPicPr>
          <p:cNvPr id="13" name="Picture 12" descr="A close up of a logo&#10;&#10;Description automatically generated">
            <a:extLst>
              <a:ext uri="{FF2B5EF4-FFF2-40B4-BE49-F238E27FC236}">
                <a16:creationId xmlns:a16="http://schemas.microsoft.com/office/drawing/2014/main" id="{CD8B03DB-51C3-F74F-9574-646D4D5C239F}"/>
              </a:ext>
            </a:extLst>
          </p:cNvPr>
          <p:cNvPicPr>
            <a:picLocks noChangeAspect="1"/>
          </p:cNvPicPr>
          <p:nvPr/>
        </p:nvPicPr>
        <p:blipFill>
          <a:blip r:embed="rId5"/>
          <a:stretch>
            <a:fillRect/>
          </a:stretch>
        </p:blipFill>
        <p:spPr>
          <a:xfrm>
            <a:off x="2265519" y="1991651"/>
            <a:ext cx="671398" cy="629436"/>
          </a:xfrm>
          <a:prstGeom prst="rect">
            <a:avLst/>
          </a:prstGeom>
        </p:spPr>
      </p:pic>
    </p:spTree>
    <p:extLst>
      <p:ext uri="{BB962C8B-B14F-4D97-AF65-F5344CB8AC3E}">
        <p14:creationId xmlns:p14="http://schemas.microsoft.com/office/powerpoint/2010/main" val="1087508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ight Triangle 1">
            <a:extLst>
              <a:ext uri="{FF2B5EF4-FFF2-40B4-BE49-F238E27FC236}">
                <a16:creationId xmlns:a16="http://schemas.microsoft.com/office/drawing/2014/main" id="{23DB39CF-FD0C-D041-ADC8-7DFD3AF414A0}"/>
              </a:ext>
            </a:extLst>
          </p:cNvPr>
          <p:cNvSpPr/>
          <p:nvPr/>
        </p:nvSpPr>
        <p:spPr>
          <a:xfrm rot="5400000">
            <a:off x="-1" y="-1"/>
            <a:ext cx="6122504" cy="6122504"/>
          </a:xfrm>
          <a:prstGeom prst="rtTriangle">
            <a:avLst/>
          </a:prstGeom>
          <a:solidFill>
            <a:srgbClr val="D7DF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0DFEF016-1CE1-CB43-87A2-EECECFF51345}"/>
              </a:ext>
            </a:extLst>
          </p:cNvPr>
          <p:cNvSpPr txBox="1"/>
          <p:nvPr/>
        </p:nvSpPr>
        <p:spPr>
          <a:xfrm>
            <a:off x="422015" y="882819"/>
            <a:ext cx="4149985" cy="1443408"/>
          </a:xfrm>
          <a:prstGeom prst="rect">
            <a:avLst/>
          </a:prstGeom>
          <a:noFill/>
        </p:spPr>
        <p:txBody>
          <a:bodyPr wrap="square" rtlCol="0">
            <a:spAutoFit/>
          </a:bodyPr>
          <a:lstStyle/>
          <a:p>
            <a:pPr>
              <a:lnSpc>
                <a:spcPts val="3500"/>
              </a:lnSpc>
            </a:pPr>
            <a:r>
              <a:rPr lang="en-US" sz="4000" b="1" dirty="0">
                <a:solidFill>
                  <a:srgbClr val="242061"/>
                </a:solidFill>
                <a:latin typeface="Arial" panose="020B0604020202020204" pitchFamily="34" charset="0"/>
                <a:cs typeface="Arial" panose="020B0604020202020204" pitchFamily="34" charset="0"/>
              </a:rPr>
              <a:t>HOW YOU </a:t>
            </a:r>
            <a:br>
              <a:rPr lang="en-US" sz="4000" b="1" dirty="0">
                <a:solidFill>
                  <a:srgbClr val="242061"/>
                </a:solidFill>
                <a:latin typeface="Arial" panose="020B0604020202020204" pitchFamily="34" charset="0"/>
                <a:cs typeface="Arial" panose="020B0604020202020204" pitchFamily="34" charset="0"/>
              </a:rPr>
            </a:br>
            <a:r>
              <a:rPr lang="en-US" sz="4000" b="1" dirty="0">
                <a:solidFill>
                  <a:srgbClr val="242061"/>
                </a:solidFill>
                <a:latin typeface="Arial" panose="020B0604020202020204" pitchFamily="34" charset="0"/>
                <a:cs typeface="Arial" panose="020B0604020202020204" pitchFamily="34" charset="0"/>
              </a:rPr>
              <a:t>CAN USE </a:t>
            </a:r>
            <a:br>
              <a:rPr lang="en-US" sz="4000" b="1" dirty="0">
                <a:solidFill>
                  <a:srgbClr val="242061"/>
                </a:solidFill>
                <a:latin typeface="Arial" panose="020B0604020202020204" pitchFamily="34" charset="0"/>
                <a:cs typeface="Arial" panose="020B0604020202020204" pitchFamily="34" charset="0"/>
              </a:rPr>
            </a:br>
            <a:r>
              <a:rPr lang="en-US" sz="4000" b="1" dirty="0">
                <a:solidFill>
                  <a:srgbClr val="242061"/>
                </a:solidFill>
                <a:latin typeface="Arial" panose="020B0604020202020204" pitchFamily="34" charset="0"/>
                <a:cs typeface="Arial" panose="020B0604020202020204" pitchFamily="34" charset="0"/>
              </a:rPr>
              <a:t>THIS TOOL</a:t>
            </a:r>
          </a:p>
        </p:txBody>
      </p:sp>
      <p:sp>
        <p:nvSpPr>
          <p:cNvPr id="22" name="TextBox 6">
            <a:extLst>
              <a:ext uri="{FF2B5EF4-FFF2-40B4-BE49-F238E27FC236}">
                <a16:creationId xmlns:a16="http://schemas.microsoft.com/office/drawing/2014/main" id="{8923E1AB-F41B-5248-9B93-A19F944CA002}"/>
              </a:ext>
            </a:extLst>
          </p:cNvPr>
          <p:cNvSpPr txBox="1"/>
          <p:nvPr/>
        </p:nvSpPr>
        <p:spPr>
          <a:xfrm>
            <a:off x="5059070" y="2855429"/>
            <a:ext cx="3180469" cy="2308324"/>
          </a:xfrm>
          <a:prstGeom prst="rect">
            <a:avLst/>
          </a:prstGeom>
          <a:noFill/>
        </p:spPr>
        <p:txBody>
          <a:bodyPr wrap="square"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solidFill>
                  <a:srgbClr val="242061"/>
                </a:solidFill>
                <a:latin typeface="Arial"/>
                <a:cs typeface="Arial"/>
              </a:rPr>
              <a:t>Edit the information </a:t>
            </a:r>
            <a:r>
              <a:rPr lang="en-US" sz="1200" dirty="0">
                <a:solidFill>
                  <a:srgbClr val="242061"/>
                </a:solidFill>
                <a:latin typeface="Arial"/>
                <a:cs typeface="Arial"/>
              </a:rPr>
              <a:t>on the community resource cards to make them your own and collect information that is most meaningful to your end users.</a:t>
            </a:r>
          </a:p>
          <a:p>
            <a:endParaRPr lang="en-US" sz="1200" dirty="0">
              <a:solidFill>
                <a:srgbClr val="242061"/>
              </a:solidFill>
              <a:latin typeface="Arial" panose="020B0604020202020204" pitchFamily="34" charset="0"/>
              <a:cs typeface="Arial" panose="020B0604020202020204" pitchFamily="34" charset="0"/>
            </a:endParaRPr>
          </a:p>
          <a:p>
            <a:r>
              <a:rPr lang="en-US" sz="1200" b="1" dirty="0">
                <a:solidFill>
                  <a:srgbClr val="242061"/>
                </a:solidFill>
                <a:latin typeface="Arial" panose="020B0604020202020204" pitchFamily="34" charset="0"/>
                <a:cs typeface="Arial" panose="020B0604020202020204" pitchFamily="34" charset="0"/>
              </a:rPr>
              <a:t>Use as an engagement tool </a:t>
            </a:r>
            <a:r>
              <a:rPr lang="en-US" sz="1200" dirty="0">
                <a:solidFill>
                  <a:srgbClr val="242061"/>
                </a:solidFill>
                <a:latin typeface="Arial" panose="020B0604020202020204" pitchFamily="34" charset="0"/>
                <a:cs typeface="Arial" panose="020B0604020202020204" pitchFamily="34" charset="0"/>
              </a:rPr>
              <a:t>at your next OHT planning meeting! Ask questions and challenge your assumptions.</a:t>
            </a:r>
          </a:p>
          <a:p>
            <a:endParaRPr lang="en-US" sz="1200" dirty="0">
              <a:solidFill>
                <a:srgbClr val="242061"/>
              </a:solidFill>
              <a:latin typeface="Arial" panose="020B0604020202020204" pitchFamily="34" charset="0"/>
              <a:cs typeface="Arial" panose="020B0604020202020204" pitchFamily="34" charset="0"/>
            </a:endParaRPr>
          </a:p>
          <a:p>
            <a:r>
              <a:rPr lang="en-US" sz="1200" b="1" dirty="0">
                <a:solidFill>
                  <a:srgbClr val="242061"/>
                </a:solidFill>
                <a:latin typeface="Arial" panose="020B0604020202020204" pitchFamily="34" charset="0"/>
                <a:cs typeface="Arial" panose="020B0604020202020204" pitchFamily="34" charset="0"/>
              </a:rPr>
              <a:t>Share with providers </a:t>
            </a:r>
            <a:r>
              <a:rPr lang="en-US" sz="1200" dirty="0">
                <a:solidFill>
                  <a:srgbClr val="242061"/>
                </a:solidFill>
                <a:latin typeface="Arial" panose="020B0604020202020204" pitchFamily="34" charset="0"/>
                <a:cs typeface="Arial" panose="020B0604020202020204" pitchFamily="34" charset="0"/>
              </a:rPr>
              <a:t>in a way that works best for them. </a:t>
            </a:r>
          </a:p>
          <a:p>
            <a:endParaRPr lang="en-US" sz="1200" dirty="0">
              <a:solidFill>
                <a:srgbClr val="242061"/>
              </a:solidFill>
              <a:latin typeface="Arial" panose="020B0604020202020204" pitchFamily="34" charset="0"/>
              <a:cs typeface="Arial" panose="020B0604020202020204" pitchFamily="34" charset="0"/>
            </a:endParaRPr>
          </a:p>
        </p:txBody>
      </p:sp>
      <p:sp>
        <p:nvSpPr>
          <p:cNvPr id="50" name="Rectangle 49">
            <a:extLst>
              <a:ext uri="{FF2B5EF4-FFF2-40B4-BE49-F238E27FC236}">
                <a16:creationId xmlns:a16="http://schemas.microsoft.com/office/drawing/2014/main" id="{6D2520A6-7A5D-D848-BD17-41514451C4E1}"/>
              </a:ext>
            </a:extLst>
          </p:cNvPr>
          <p:cNvSpPr/>
          <p:nvPr/>
        </p:nvSpPr>
        <p:spPr>
          <a:xfrm>
            <a:off x="4457701" y="2916457"/>
            <a:ext cx="531744" cy="531744"/>
          </a:xfrm>
          <a:prstGeom prst="rect">
            <a:avLst/>
          </a:prstGeom>
          <a:solidFill>
            <a:srgbClr val="2420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A55DA3E3-3296-BE43-977B-0DEDCBE9927E}"/>
              </a:ext>
            </a:extLst>
          </p:cNvPr>
          <p:cNvSpPr/>
          <p:nvPr/>
        </p:nvSpPr>
        <p:spPr>
          <a:xfrm>
            <a:off x="4452625" y="3847832"/>
            <a:ext cx="531744" cy="531744"/>
          </a:xfrm>
          <a:prstGeom prst="rect">
            <a:avLst/>
          </a:prstGeom>
          <a:solidFill>
            <a:srgbClr val="2420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a:extLst>
              <a:ext uri="{FF2B5EF4-FFF2-40B4-BE49-F238E27FC236}">
                <a16:creationId xmlns:a16="http://schemas.microsoft.com/office/drawing/2014/main" id="{14735C7C-C828-FE4E-8FF0-9F1ACDA62217}"/>
              </a:ext>
            </a:extLst>
          </p:cNvPr>
          <p:cNvSpPr/>
          <p:nvPr/>
        </p:nvSpPr>
        <p:spPr>
          <a:xfrm>
            <a:off x="4457701" y="4579339"/>
            <a:ext cx="531744" cy="531744"/>
          </a:xfrm>
          <a:prstGeom prst="rect">
            <a:avLst/>
          </a:prstGeom>
          <a:solidFill>
            <a:srgbClr val="2420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5" name="Picture 54" descr="A close up of a logo&#10;&#10;Description automatically generated">
            <a:extLst>
              <a:ext uri="{FF2B5EF4-FFF2-40B4-BE49-F238E27FC236}">
                <a16:creationId xmlns:a16="http://schemas.microsoft.com/office/drawing/2014/main" id="{0D68571A-D9CF-A248-9FD6-D3B225C792E9}"/>
              </a:ext>
            </a:extLst>
          </p:cNvPr>
          <p:cNvPicPr>
            <a:picLocks noChangeAspect="1"/>
          </p:cNvPicPr>
          <p:nvPr/>
        </p:nvPicPr>
        <p:blipFill>
          <a:blip r:embed="rId2"/>
          <a:stretch>
            <a:fillRect/>
          </a:stretch>
        </p:blipFill>
        <p:spPr>
          <a:xfrm>
            <a:off x="4352624" y="3748056"/>
            <a:ext cx="741897" cy="695528"/>
          </a:xfrm>
          <a:prstGeom prst="rect">
            <a:avLst/>
          </a:prstGeom>
        </p:spPr>
      </p:pic>
      <p:pic>
        <p:nvPicPr>
          <p:cNvPr id="57" name="Picture 56" descr="A close up of a logo&#10;&#10;Description automatically generated">
            <a:extLst>
              <a:ext uri="{FF2B5EF4-FFF2-40B4-BE49-F238E27FC236}">
                <a16:creationId xmlns:a16="http://schemas.microsoft.com/office/drawing/2014/main" id="{41952F35-F2FF-A849-A4A3-2363FACB1734}"/>
              </a:ext>
            </a:extLst>
          </p:cNvPr>
          <p:cNvPicPr>
            <a:picLocks noChangeAspect="1"/>
          </p:cNvPicPr>
          <p:nvPr/>
        </p:nvPicPr>
        <p:blipFill>
          <a:blip r:embed="rId3"/>
          <a:stretch>
            <a:fillRect/>
          </a:stretch>
        </p:blipFill>
        <p:spPr>
          <a:xfrm>
            <a:off x="4352624" y="4511372"/>
            <a:ext cx="741897" cy="695528"/>
          </a:xfrm>
          <a:prstGeom prst="rect">
            <a:avLst/>
          </a:prstGeom>
        </p:spPr>
      </p:pic>
      <p:pic>
        <p:nvPicPr>
          <p:cNvPr id="61" name="Picture 60" descr="A close up of a logo&#10;&#10;Description automatically generated">
            <a:extLst>
              <a:ext uri="{FF2B5EF4-FFF2-40B4-BE49-F238E27FC236}">
                <a16:creationId xmlns:a16="http://schemas.microsoft.com/office/drawing/2014/main" id="{D6B99A49-3972-0F4E-8F36-1143235AFFD2}"/>
              </a:ext>
            </a:extLst>
          </p:cNvPr>
          <p:cNvPicPr>
            <a:picLocks noChangeAspect="1"/>
          </p:cNvPicPr>
          <p:nvPr/>
        </p:nvPicPr>
        <p:blipFill>
          <a:blip r:embed="rId4"/>
          <a:stretch>
            <a:fillRect/>
          </a:stretch>
        </p:blipFill>
        <p:spPr>
          <a:xfrm>
            <a:off x="4343497" y="2812282"/>
            <a:ext cx="741898" cy="695529"/>
          </a:xfrm>
          <a:prstGeom prst="rect">
            <a:avLst/>
          </a:prstGeom>
        </p:spPr>
      </p:pic>
    </p:spTree>
    <p:extLst>
      <p:ext uri="{BB962C8B-B14F-4D97-AF65-F5344CB8AC3E}">
        <p14:creationId xmlns:p14="http://schemas.microsoft.com/office/powerpoint/2010/main" val="991909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ounded Rectangle 19">
            <a:extLst>
              <a:ext uri="{FF2B5EF4-FFF2-40B4-BE49-F238E27FC236}">
                <a16:creationId xmlns:a16="http://schemas.microsoft.com/office/drawing/2014/main" id="{BB010652-ECBC-DA4E-8DD6-494F5F77472C}"/>
              </a:ext>
            </a:extLst>
          </p:cNvPr>
          <p:cNvSpPr/>
          <p:nvPr/>
        </p:nvSpPr>
        <p:spPr>
          <a:xfrm>
            <a:off x="576943" y="954701"/>
            <a:ext cx="8001000" cy="5173956"/>
          </a:xfrm>
          <a:custGeom>
            <a:avLst/>
            <a:gdLst>
              <a:gd name="connsiteX0" fmla="*/ 0 w 11523715"/>
              <a:gd name="connsiteY0" fmla="*/ 694129 h 6280008"/>
              <a:gd name="connsiteX1" fmla="*/ 694129 w 11523715"/>
              <a:gd name="connsiteY1" fmla="*/ 0 h 6280008"/>
              <a:gd name="connsiteX2" fmla="*/ 10829586 w 11523715"/>
              <a:gd name="connsiteY2" fmla="*/ 0 h 6280008"/>
              <a:gd name="connsiteX3" fmla="*/ 11523715 w 11523715"/>
              <a:gd name="connsiteY3" fmla="*/ 694129 h 6280008"/>
              <a:gd name="connsiteX4" fmla="*/ 11523715 w 11523715"/>
              <a:gd name="connsiteY4" fmla="*/ 5585879 h 6280008"/>
              <a:gd name="connsiteX5" fmla="*/ 10829586 w 11523715"/>
              <a:gd name="connsiteY5" fmla="*/ 6280008 h 6280008"/>
              <a:gd name="connsiteX6" fmla="*/ 694129 w 11523715"/>
              <a:gd name="connsiteY6" fmla="*/ 6280008 h 6280008"/>
              <a:gd name="connsiteX7" fmla="*/ 0 w 11523715"/>
              <a:gd name="connsiteY7" fmla="*/ 5585879 h 6280008"/>
              <a:gd name="connsiteX8" fmla="*/ 0 w 11523715"/>
              <a:gd name="connsiteY8" fmla="*/ 694129 h 6280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523715" h="6280008" extrusionOk="0">
                <a:moveTo>
                  <a:pt x="0" y="694129"/>
                </a:moveTo>
                <a:cubicBezTo>
                  <a:pt x="-48431" y="280899"/>
                  <a:pt x="285241" y="9582"/>
                  <a:pt x="694129" y="0"/>
                </a:cubicBezTo>
                <a:cubicBezTo>
                  <a:pt x="4982425" y="132882"/>
                  <a:pt x="7874382" y="-84951"/>
                  <a:pt x="10829586" y="0"/>
                </a:cubicBezTo>
                <a:cubicBezTo>
                  <a:pt x="11194908" y="17613"/>
                  <a:pt x="11521788" y="321423"/>
                  <a:pt x="11523715" y="694129"/>
                </a:cubicBezTo>
                <a:cubicBezTo>
                  <a:pt x="11543902" y="2604472"/>
                  <a:pt x="11676195" y="3953065"/>
                  <a:pt x="11523715" y="5585879"/>
                </a:cubicBezTo>
                <a:cubicBezTo>
                  <a:pt x="11583319" y="5976307"/>
                  <a:pt x="11243821" y="6216461"/>
                  <a:pt x="10829586" y="6280008"/>
                </a:cubicBezTo>
                <a:cubicBezTo>
                  <a:pt x="6281785" y="6367647"/>
                  <a:pt x="4114884" y="6207329"/>
                  <a:pt x="694129" y="6280008"/>
                </a:cubicBezTo>
                <a:cubicBezTo>
                  <a:pt x="303003" y="6205919"/>
                  <a:pt x="-28581" y="6008955"/>
                  <a:pt x="0" y="5585879"/>
                </a:cubicBezTo>
                <a:cubicBezTo>
                  <a:pt x="-38581" y="3592911"/>
                  <a:pt x="63341" y="3005685"/>
                  <a:pt x="0" y="694129"/>
                </a:cubicBezTo>
                <a:close/>
              </a:path>
            </a:pathLst>
          </a:custGeom>
          <a:noFill/>
          <a:ln w="38100">
            <a:solidFill>
              <a:srgbClr val="262262"/>
            </a:solidFill>
            <a:extLst>
              <a:ext uri="{C807C97D-BFC1-408E-A445-0C87EB9F89A2}">
                <ask:lineSketchStyleProps xmlns="" xmlns:ask="http://schemas.microsoft.com/office/drawing/2018/sketchyshapes" sd="1219033472">
                  <a:prstGeom prst="roundRect">
                    <a:avLst>
                      <a:gd name="adj" fmla="val 11053"/>
                    </a:avLst>
                  </a:prstGeom>
                  <ask:type>
                    <ask:lineSketchCurved/>
                  </ask:type>
                </ask:lineSketchStyleProps>
              </a:ext>
            </a:extLs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solidFill>
                <a:srgbClr val="F05736"/>
              </a:solidFill>
            </a:endParaRPr>
          </a:p>
        </p:txBody>
      </p:sp>
      <p:sp>
        <p:nvSpPr>
          <p:cNvPr id="5" name="Rounded Rectangle 4">
            <a:extLst>
              <a:ext uri="{FF2B5EF4-FFF2-40B4-BE49-F238E27FC236}">
                <a16:creationId xmlns:a16="http://schemas.microsoft.com/office/drawing/2014/main" id="{F8D042DB-5030-544E-96DC-F989B84DC00C}"/>
              </a:ext>
            </a:extLst>
          </p:cNvPr>
          <p:cNvSpPr/>
          <p:nvPr/>
        </p:nvSpPr>
        <p:spPr>
          <a:xfrm>
            <a:off x="485430" y="895070"/>
            <a:ext cx="6207978" cy="954946"/>
          </a:xfrm>
          <a:prstGeom prst="roundRect">
            <a:avLst/>
          </a:prstGeom>
          <a:solidFill>
            <a:srgbClr val="2622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2800" b="1" dirty="0">
                <a:solidFill>
                  <a:schemeClr val="bg1"/>
                </a:solidFill>
              </a:rPr>
              <a:t>COMPREHENSIVE TREATMENT CLINIC TORONTO (CTC)</a:t>
            </a:r>
            <a:endParaRPr lang="en-US" sz="2800" dirty="0">
              <a:solidFill>
                <a:schemeClr val="bg1"/>
              </a:solidFill>
            </a:endParaRPr>
          </a:p>
        </p:txBody>
      </p:sp>
      <p:sp>
        <p:nvSpPr>
          <p:cNvPr id="2" name="Rectangle 1">
            <a:extLst>
              <a:ext uri="{FF2B5EF4-FFF2-40B4-BE49-F238E27FC236}">
                <a16:creationId xmlns:a16="http://schemas.microsoft.com/office/drawing/2014/main" id="{F7686B5B-75A1-4149-BF39-08152573D5CA}"/>
              </a:ext>
            </a:extLst>
          </p:cNvPr>
          <p:cNvSpPr/>
          <p:nvPr/>
        </p:nvSpPr>
        <p:spPr>
          <a:xfrm>
            <a:off x="659504" y="2095254"/>
            <a:ext cx="3062104" cy="169277"/>
          </a:xfrm>
          <a:prstGeom prst="rect">
            <a:avLst/>
          </a:prstGeom>
        </p:spPr>
        <p:txBody>
          <a:bodyPr wrap="square">
            <a:spAutoFit/>
          </a:bodyPr>
          <a:lstStyle/>
          <a:p>
            <a:pPr>
              <a:lnSpc>
                <a:spcPts val="630"/>
              </a:lnSpc>
            </a:pPr>
            <a:r>
              <a:rPr lang="en-US" sz="1500" b="1" i="1" cap="all" dirty="0">
                <a:solidFill>
                  <a:srgbClr val="262262"/>
                </a:solidFill>
              </a:rPr>
              <a:t>Addictions treatment</a:t>
            </a:r>
            <a:endParaRPr lang="en-US" sz="1500" b="1" dirty="0">
              <a:solidFill>
                <a:srgbClr val="262262"/>
              </a:solidFill>
            </a:endParaRPr>
          </a:p>
        </p:txBody>
      </p:sp>
      <p:sp>
        <p:nvSpPr>
          <p:cNvPr id="26" name="TextBox 25">
            <a:extLst>
              <a:ext uri="{FF2B5EF4-FFF2-40B4-BE49-F238E27FC236}">
                <a16:creationId xmlns:a16="http://schemas.microsoft.com/office/drawing/2014/main" id="{9E169330-DBA9-C547-8991-FC3523E4FA7F}"/>
              </a:ext>
            </a:extLst>
          </p:cNvPr>
          <p:cNvSpPr txBox="1"/>
          <p:nvPr/>
        </p:nvSpPr>
        <p:spPr>
          <a:xfrm>
            <a:off x="754264" y="2293895"/>
            <a:ext cx="3395999" cy="3644587"/>
          </a:xfrm>
          <a:prstGeom prst="rect">
            <a:avLst/>
          </a:prstGeom>
          <a:noFill/>
        </p:spPr>
        <p:txBody>
          <a:bodyPr wrap="square" numCol="1" rtlCol="0" anchor="t">
            <a:spAutoFit/>
          </a:bodyPr>
          <a:lstStyle/>
          <a:p>
            <a:pPr>
              <a:spcAft>
                <a:spcPts val="450"/>
              </a:spcAft>
            </a:pPr>
            <a:r>
              <a:rPr lang="en-US" sz="1050" b="1" dirty="0">
                <a:solidFill>
                  <a:srgbClr val="242061"/>
                </a:solidFill>
              </a:rPr>
              <a:t>Location: </a:t>
            </a:r>
            <a:r>
              <a:rPr lang="en-US" sz="1050" dirty="0">
                <a:solidFill>
                  <a:srgbClr val="242061"/>
                </a:solidFill>
              </a:rPr>
              <a:t>1154 Danforth Avenue. Toronto, ON.</a:t>
            </a:r>
            <a:br>
              <a:rPr lang="en-US" sz="1050" dirty="0">
                <a:solidFill>
                  <a:srgbClr val="242061"/>
                </a:solidFill>
              </a:rPr>
            </a:br>
            <a:endParaRPr lang="en-US" sz="1050" dirty="0">
              <a:solidFill>
                <a:srgbClr val="242061"/>
              </a:solidFill>
              <a:cs typeface="Calibri" panose="020F0502020204030204"/>
            </a:endParaRPr>
          </a:p>
          <a:p>
            <a:pPr>
              <a:spcAft>
                <a:spcPts val="450"/>
              </a:spcAft>
            </a:pPr>
            <a:r>
              <a:rPr lang="en-US" sz="1050" b="1" dirty="0">
                <a:solidFill>
                  <a:srgbClr val="242061"/>
                </a:solidFill>
              </a:rPr>
              <a:t>Hours: </a:t>
            </a:r>
            <a:r>
              <a:rPr lang="en-US" sz="1050" dirty="0">
                <a:solidFill>
                  <a:srgbClr val="242061"/>
                </a:solidFill>
              </a:rPr>
              <a:t>Monday 12:00 – 7:00pm, Tuesday </a:t>
            </a:r>
            <a:br>
              <a:rPr lang="en-US" sz="1050" dirty="0">
                <a:solidFill>
                  <a:srgbClr val="242061"/>
                </a:solidFill>
              </a:rPr>
            </a:br>
            <a:r>
              <a:rPr lang="en-US" sz="1050" dirty="0">
                <a:solidFill>
                  <a:srgbClr val="242061"/>
                </a:solidFill>
              </a:rPr>
              <a:t>9:00 – 5:00pm, Wednesday 12:00 – 5:00pm</a:t>
            </a:r>
            <a:br>
              <a:rPr lang="en-US" sz="1050" dirty="0">
                <a:solidFill>
                  <a:srgbClr val="242061"/>
                </a:solidFill>
              </a:rPr>
            </a:br>
            <a:r>
              <a:rPr lang="en-US" sz="1050" dirty="0">
                <a:solidFill>
                  <a:srgbClr val="242061"/>
                </a:solidFill>
              </a:rPr>
              <a:t> Thursday 3:00 – 5:00pm, Friday 9:00 –</a:t>
            </a:r>
            <a:br>
              <a:rPr lang="en-US" sz="1050" dirty="0">
                <a:solidFill>
                  <a:srgbClr val="242061"/>
                </a:solidFill>
              </a:rPr>
            </a:br>
            <a:r>
              <a:rPr lang="en-US" sz="1050" dirty="0">
                <a:solidFill>
                  <a:srgbClr val="242061"/>
                </a:solidFill>
              </a:rPr>
              <a:t> 7:00pm – Closed Saturday and Sunday</a:t>
            </a:r>
            <a:br>
              <a:rPr lang="en-US" sz="1050" b="1" dirty="0">
                <a:solidFill>
                  <a:srgbClr val="242061"/>
                </a:solidFill>
              </a:rPr>
            </a:br>
            <a:endParaRPr lang="en-US" sz="1050" dirty="0">
              <a:solidFill>
                <a:srgbClr val="242061"/>
              </a:solidFill>
              <a:cs typeface="Calibri" panose="020F0502020204030204"/>
            </a:endParaRPr>
          </a:p>
          <a:p>
            <a:pPr>
              <a:spcAft>
                <a:spcPts val="450"/>
              </a:spcAft>
            </a:pPr>
            <a:r>
              <a:rPr lang="en-US" sz="1050" b="1" dirty="0">
                <a:solidFill>
                  <a:srgbClr val="242061"/>
                </a:solidFill>
              </a:rPr>
              <a:t>Cost of service or program: </a:t>
            </a:r>
            <a:r>
              <a:rPr lang="en-US" sz="1050" dirty="0">
                <a:solidFill>
                  <a:srgbClr val="242061"/>
                </a:solidFill>
                <a:ea typeface="+mn-lt"/>
                <a:cs typeface="+mn-lt"/>
              </a:rPr>
              <a:t>Doctor's services</a:t>
            </a:r>
            <a:br>
              <a:rPr lang="en-US" sz="1050" dirty="0">
                <a:solidFill>
                  <a:srgbClr val="242061"/>
                </a:solidFill>
                <a:ea typeface="+mn-lt"/>
                <a:cs typeface="+mn-lt"/>
              </a:rPr>
            </a:br>
            <a:r>
              <a:rPr lang="en-US" sz="1050" dirty="0">
                <a:solidFill>
                  <a:srgbClr val="242061"/>
                </a:solidFill>
                <a:ea typeface="+mn-lt"/>
                <a:cs typeface="+mn-lt"/>
              </a:rPr>
              <a:t>free with OHIP; Psychotherapy offered at a</a:t>
            </a:r>
            <a:br>
              <a:rPr lang="en-US" sz="1050" dirty="0">
                <a:solidFill>
                  <a:srgbClr val="242061"/>
                </a:solidFill>
                <a:ea typeface="+mn-lt"/>
                <a:cs typeface="+mn-lt"/>
              </a:rPr>
            </a:br>
            <a:r>
              <a:rPr lang="en-US" sz="1050" dirty="0">
                <a:solidFill>
                  <a:srgbClr val="242061"/>
                </a:solidFill>
                <a:ea typeface="+mn-lt"/>
                <a:cs typeface="+mn-lt"/>
              </a:rPr>
              <a:t> sliding scale.</a:t>
            </a:r>
            <a:endParaRPr lang="en-US" sz="1350" dirty="0">
              <a:solidFill>
                <a:srgbClr val="242061"/>
              </a:solidFill>
              <a:cs typeface="Calibri" panose="020F0502020204030204"/>
            </a:endParaRPr>
          </a:p>
          <a:p>
            <a:pPr>
              <a:spcAft>
                <a:spcPts val="450"/>
              </a:spcAft>
            </a:pPr>
            <a:endParaRPr lang="en-US" sz="1050" b="1" dirty="0">
              <a:solidFill>
                <a:srgbClr val="242061"/>
              </a:solidFill>
              <a:cs typeface="Calibri" panose="020F0502020204030204"/>
            </a:endParaRPr>
          </a:p>
          <a:p>
            <a:pPr>
              <a:spcAft>
                <a:spcPts val="450"/>
              </a:spcAft>
            </a:pPr>
            <a:r>
              <a:rPr lang="en-US" sz="1050" b="1" dirty="0">
                <a:solidFill>
                  <a:srgbClr val="242061"/>
                </a:solidFill>
              </a:rPr>
              <a:t>Abstinence or harm reduction: </a:t>
            </a:r>
            <a:r>
              <a:rPr lang="en-US" sz="1050" dirty="0">
                <a:solidFill>
                  <a:srgbClr val="242061"/>
                </a:solidFill>
              </a:rPr>
              <a:t>Harm  reduction</a:t>
            </a:r>
            <a:br>
              <a:rPr lang="en-US" sz="1050" dirty="0">
                <a:solidFill>
                  <a:srgbClr val="242061"/>
                </a:solidFill>
              </a:rPr>
            </a:br>
            <a:endParaRPr lang="en-US" sz="1050" dirty="0">
              <a:solidFill>
                <a:srgbClr val="242061"/>
              </a:solidFill>
              <a:ea typeface="+mn-lt"/>
              <a:cs typeface="+mn-lt"/>
            </a:endParaRPr>
          </a:p>
          <a:p>
            <a:pPr>
              <a:spcAft>
                <a:spcPts val="450"/>
              </a:spcAft>
            </a:pPr>
            <a:r>
              <a:rPr lang="en-US" sz="1050" b="1" dirty="0">
                <a:solidFill>
                  <a:srgbClr val="242061"/>
                </a:solidFill>
                <a:ea typeface="+mn-lt"/>
                <a:cs typeface="+mn-lt"/>
              </a:rPr>
              <a:t>Appointment/Walk-in/Referral process:</a:t>
            </a:r>
            <a:r>
              <a:rPr lang="en-US" sz="1050" dirty="0">
                <a:solidFill>
                  <a:srgbClr val="242061"/>
                </a:solidFill>
                <a:ea typeface="+mn-lt"/>
                <a:cs typeface="+mn-lt"/>
              </a:rPr>
              <a:t> A doctor's referral is NOT required. Anyone can  simply walk in, call, or email to book an  appointment. Alternatively, you can print &amp; fax/email a referral form (available on website).</a:t>
            </a:r>
            <a:br>
              <a:rPr lang="en-US" sz="1050" dirty="0">
                <a:solidFill>
                  <a:srgbClr val="242061"/>
                </a:solidFill>
                <a:ea typeface="+mn-lt"/>
                <a:cs typeface="+mn-lt"/>
              </a:rPr>
            </a:br>
            <a:r>
              <a:rPr lang="en-US" sz="1050" dirty="0">
                <a:solidFill>
                  <a:srgbClr val="242061"/>
                </a:solidFill>
                <a:ea typeface="+mn-lt"/>
                <a:cs typeface="+mn-lt"/>
              </a:rPr>
              <a:t> </a:t>
            </a:r>
            <a:br>
              <a:rPr lang="en-US" sz="1050" dirty="0">
                <a:solidFill>
                  <a:srgbClr val="242061"/>
                </a:solidFill>
                <a:ea typeface="+mn-lt"/>
                <a:cs typeface="+mn-lt"/>
              </a:rPr>
            </a:br>
            <a:endParaRPr lang="en-US" sz="1050" dirty="0">
              <a:solidFill>
                <a:srgbClr val="242061"/>
              </a:solidFill>
              <a:ea typeface="+mn-lt"/>
              <a:cs typeface="+mn-lt"/>
            </a:endParaRPr>
          </a:p>
        </p:txBody>
      </p:sp>
      <p:sp>
        <p:nvSpPr>
          <p:cNvPr id="4" name="Rectangle 3">
            <a:extLst>
              <a:ext uri="{FF2B5EF4-FFF2-40B4-BE49-F238E27FC236}">
                <a16:creationId xmlns:a16="http://schemas.microsoft.com/office/drawing/2014/main" id="{B3398990-5A06-564D-BEE5-5EFBC68A0A8E}"/>
              </a:ext>
            </a:extLst>
          </p:cNvPr>
          <p:cNvSpPr/>
          <p:nvPr/>
        </p:nvSpPr>
        <p:spPr>
          <a:xfrm>
            <a:off x="4263751" y="2293894"/>
            <a:ext cx="4204954" cy="3808735"/>
          </a:xfrm>
          <a:prstGeom prst="rect">
            <a:avLst/>
          </a:prstGeom>
        </p:spPr>
        <p:txBody>
          <a:bodyPr wrap="square" anchor="t">
            <a:spAutoFit/>
          </a:bodyPr>
          <a:lstStyle/>
          <a:p>
            <a:pPr>
              <a:spcAft>
                <a:spcPts val="450"/>
              </a:spcAft>
            </a:pPr>
            <a:r>
              <a:rPr lang="en-US" sz="1050" b="1" dirty="0">
                <a:solidFill>
                  <a:srgbClr val="242061"/>
                </a:solidFill>
              </a:rPr>
              <a:t>Wait list: </a:t>
            </a:r>
            <a:r>
              <a:rPr lang="en-US" sz="1050" dirty="0">
                <a:solidFill>
                  <a:srgbClr val="242061"/>
                </a:solidFill>
              </a:rPr>
              <a:t>None</a:t>
            </a:r>
            <a:br>
              <a:rPr lang="en-US" sz="1050" dirty="0">
                <a:solidFill>
                  <a:srgbClr val="242061"/>
                </a:solidFill>
              </a:rPr>
            </a:br>
            <a:br>
              <a:rPr lang="en-US" sz="1050" b="1" dirty="0">
                <a:solidFill>
                  <a:srgbClr val="242061"/>
                </a:solidFill>
              </a:rPr>
            </a:br>
            <a:r>
              <a:rPr lang="en-US" sz="1050" b="1" dirty="0">
                <a:solidFill>
                  <a:srgbClr val="242061"/>
                </a:solidFill>
              </a:rPr>
              <a:t>Wait time: </a:t>
            </a:r>
            <a:r>
              <a:rPr lang="en-US" sz="1050" dirty="0">
                <a:solidFill>
                  <a:srgbClr val="242061"/>
                </a:solidFill>
              </a:rPr>
              <a:t>None</a:t>
            </a:r>
            <a:br>
              <a:rPr lang="en-US" sz="1050" dirty="0">
                <a:solidFill>
                  <a:srgbClr val="242061"/>
                </a:solidFill>
              </a:rPr>
            </a:br>
            <a:br>
              <a:rPr lang="en-US" sz="1050" b="1" dirty="0">
                <a:solidFill>
                  <a:srgbClr val="242061"/>
                </a:solidFill>
              </a:rPr>
            </a:br>
            <a:r>
              <a:rPr lang="en-US" sz="1050" b="1" dirty="0">
                <a:solidFill>
                  <a:srgbClr val="242061"/>
                </a:solidFill>
              </a:rPr>
              <a:t>Eligibility/Catchment area: </a:t>
            </a:r>
            <a:r>
              <a:rPr lang="en-US" sz="1050" dirty="0">
                <a:solidFill>
                  <a:srgbClr val="242061"/>
                </a:solidFill>
              </a:rPr>
              <a:t>Scarborough; Toronto</a:t>
            </a:r>
            <a:br>
              <a:rPr lang="en-US" sz="1050" dirty="0">
                <a:solidFill>
                  <a:srgbClr val="242061"/>
                </a:solidFill>
              </a:rPr>
            </a:br>
            <a:br>
              <a:rPr lang="en-US" sz="1050" dirty="0">
                <a:solidFill>
                  <a:srgbClr val="242061"/>
                </a:solidFill>
              </a:rPr>
            </a:br>
            <a:r>
              <a:rPr lang="en-US" sz="1050" b="1" dirty="0">
                <a:solidFill>
                  <a:srgbClr val="242061"/>
                </a:solidFill>
              </a:rPr>
              <a:t>What’s useful to know: </a:t>
            </a:r>
            <a:r>
              <a:rPr lang="en-US" sz="1050" dirty="0">
                <a:solidFill>
                  <a:srgbClr val="242061"/>
                </a:solidFill>
                <a:ea typeface="+mn-lt"/>
                <a:cs typeface="+mn-lt"/>
              </a:rPr>
              <a:t>CTC is a new kind of Addictions Clinic. We</a:t>
            </a:r>
            <a:br>
              <a:rPr lang="en-US" sz="1050" dirty="0">
                <a:solidFill>
                  <a:srgbClr val="242061"/>
                </a:solidFill>
                <a:ea typeface="+mn-lt"/>
                <a:cs typeface="+mn-lt"/>
              </a:rPr>
            </a:br>
            <a:r>
              <a:rPr lang="en-US" sz="1050" dirty="0">
                <a:solidFill>
                  <a:srgbClr val="242061"/>
                </a:solidFill>
                <a:ea typeface="+mn-lt"/>
                <a:cs typeface="+mn-lt"/>
              </a:rPr>
              <a:t> offer the services of a traditional Methadone Clinic with an emphasis</a:t>
            </a:r>
            <a:br>
              <a:rPr lang="en-US" sz="1050" dirty="0">
                <a:solidFill>
                  <a:srgbClr val="242061"/>
                </a:solidFill>
                <a:ea typeface="+mn-lt"/>
                <a:cs typeface="+mn-lt"/>
              </a:rPr>
            </a:br>
            <a:r>
              <a:rPr lang="en-US" sz="1050" dirty="0">
                <a:solidFill>
                  <a:srgbClr val="242061"/>
                </a:solidFill>
                <a:ea typeface="+mn-lt"/>
                <a:cs typeface="+mn-lt"/>
              </a:rPr>
              <a:t> on comprehensive, whole-person care. Services include Doctor visits, medications (methadone, </a:t>
            </a:r>
            <a:r>
              <a:rPr lang="en-US" sz="1050" dirty="0" err="1">
                <a:solidFill>
                  <a:srgbClr val="242061"/>
                </a:solidFill>
                <a:ea typeface="+mn-lt"/>
                <a:cs typeface="+mn-lt"/>
              </a:rPr>
              <a:t>suboxone</a:t>
            </a:r>
            <a:r>
              <a:rPr lang="en-US" sz="1050" dirty="0">
                <a:solidFill>
                  <a:srgbClr val="242061"/>
                </a:solidFill>
                <a:ea typeface="+mn-lt"/>
                <a:cs typeface="+mn-lt"/>
              </a:rPr>
              <a:t>, etc.), non-medication treatment options (counselling, therapy, art workshops), and additional support services (including access to shelter or housing options, access to food banks, a link to employment agencies, referral to residential treatment and access to 12-Step recovery groups). </a:t>
            </a:r>
            <a:br>
              <a:rPr lang="en-US" sz="1050" dirty="0">
                <a:solidFill>
                  <a:srgbClr val="242061"/>
                </a:solidFill>
                <a:ea typeface="+mn-lt"/>
                <a:cs typeface="+mn-lt"/>
              </a:rPr>
            </a:br>
            <a:br>
              <a:rPr lang="en-US" sz="1050" dirty="0">
                <a:solidFill>
                  <a:srgbClr val="242061"/>
                </a:solidFill>
                <a:ea typeface="+mn-lt"/>
                <a:cs typeface="+mn-lt"/>
              </a:rPr>
            </a:br>
            <a:r>
              <a:rPr lang="en-US" sz="1050" b="1" dirty="0">
                <a:solidFill>
                  <a:srgbClr val="242061"/>
                </a:solidFill>
                <a:ea typeface="+mn-lt"/>
                <a:cs typeface="+mn-lt"/>
              </a:rPr>
              <a:t>Other information: </a:t>
            </a:r>
            <a:r>
              <a:rPr lang="en-US" sz="1050" dirty="0">
                <a:solidFill>
                  <a:srgbClr val="242061"/>
                </a:solidFill>
                <a:ea typeface="+mn-lt"/>
                <a:cs typeface="+mn-lt"/>
              </a:rPr>
              <a:t>Free Therapeutic Art Classes every Tuesday from 12-1:30pm. Primary care services offered to active patients. Walk-ins welcome. Languages - English and French.</a:t>
            </a:r>
            <a:br>
              <a:rPr lang="en-US" sz="1050" dirty="0">
                <a:solidFill>
                  <a:srgbClr val="242061"/>
                </a:solidFill>
              </a:rPr>
            </a:br>
            <a:br>
              <a:rPr lang="en-US" sz="1050" dirty="0">
                <a:solidFill>
                  <a:srgbClr val="242061"/>
                </a:solidFill>
              </a:rPr>
            </a:br>
            <a:br>
              <a:rPr lang="en-US" sz="1050" dirty="0">
                <a:solidFill>
                  <a:srgbClr val="242061"/>
                </a:solidFill>
              </a:rPr>
            </a:br>
            <a:endParaRPr lang="en-US" sz="1050" dirty="0">
              <a:solidFill>
                <a:srgbClr val="242061"/>
              </a:solidFill>
              <a:cs typeface="Calibri" panose="020F0502020204030204"/>
            </a:endParaRPr>
          </a:p>
        </p:txBody>
      </p:sp>
      <p:pic>
        <p:nvPicPr>
          <p:cNvPr id="18" name="Picture 17"/>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7273229" y="1061568"/>
            <a:ext cx="1195476" cy="899820"/>
          </a:xfrm>
          <a:prstGeom prst="rect">
            <a:avLst/>
          </a:prstGeom>
        </p:spPr>
      </p:pic>
      <p:pic>
        <p:nvPicPr>
          <p:cNvPr id="10" name="Picture 9">
            <a:extLst>
              <a:ext uri="{FF2B5EF4-FFF2-40B4-BE49-F238E27FC236}">
                <a16:creationId xmlns:a16="http://schemas.microsoft.com/office/drawing/2014/main" id="{480E3680-C5CB-0044-8C24-2BB8E033D969}"/>
              </a:ext>
            </a:extLst>
          </p:cNvPr>
          <p:cNvPicPr>
            <a:picLocks noChangeAspect="1"/>
          </p:cNvPicPr>
          <p:nvPr/>
        </p:nvPicPr>
        <p:blipFill>
          <a:blip r:embed="rId3"/>
          <a:stretch>
            <a:fillRect/>
          </a:stretch>
        </p:blipFill>
        <p:spPr>
          <a:xfrm>
            <a:off x="100986" y="111440"/>
            <a:ext cx="1057838" cy="538392"/>
          </a:xfrm>
          <a:prstGeom prst="rect">
            <a:avLst/>
          </a:prstGeom>
        </p:spPr>
      </p:pic>
    </p:spTree>
    <p:extLst>
      <p:ext uri="{BB962C8B-B14F-4D97-AF65-F5344CB8AC3E}">
        <p14:creationId xmlns:p14="http://schemas.microsoft.com/office/powerpoint/2010/main" val="19201993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F8D042DB-5030-544E-96DC-F989B84DC00C}"/>
              </a:ext>
            </a:extLst>
          </p:cNvPr>
          <p:cNvSpPr/>
          <p:nvPr/>
        </p:nvSpPr>
        <p:spPr>
          <a:xfrm>
            <a:off x="489857" y="874383"/>
            <a:ext cx="5440134" cy="954946"/>
          </a:xfrm>
          <a:prstGeom prst="roundRect">
            <a:avLst/>
          </a:prstGeom>
          <a:solidFill>
            <a:srgbClr val="2622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p>
        </p:txBody>
      </p:sp>
      <p:sp>
        <p:nvSpPr>
          <p:cNvPr id="20" name="Rounded Rectangle 19">
            <a:extLst>
              <a:ext uri="{FF2B5EF4-FFF2-40B4-BE49-F238E27FC236}">
                <a16:creationId xmlns:a16="http://schemas.microsoft.com/office/drawing/2014/main" id="{BB010652-ECBC-DA4E-8DD6-494F5F77472C}"/>
              </a:ext>
            </a:extLst>
          </p:cNvPr>
          <p:cNvSpPr/>
          <p:nvPr/>
        </p:nvSpPr>
        <p:spPr>
          <a:xfrm>
            <a:off x="576943" y="937994"/>
            <a:ext cx="8066315" cy="5168892"/>
          </a:xfrm>
          <a:custGeom>
            <a:avLst/>
            <a:gdLst>
              <a:gd name="connsiteX0" fmla="*/ 0 w 11523715"/>
              <a:gd name="connsiteY0" fmla="*/ 694129 h 6280008"/>
              <a:gd name="connsiteX1" fmla="*/ 694129 w 11523715"/>
              <a:gd name="connsiteY1" fmla="*/ 0 h 6280008"/>
              <a:gd name="connsiteX2" fmla="*/ 10829586 w 11523715"/>
              <a:gd name="connsiteY2" fmla="*/ 0 h 6280008"/>
              <a:gd name="connsiteX3" fmla="*/ 11523715 w 11523715"/>
              <a:gd name="connsiteY3" fmla="*/ 694129 h 6280008"/>
              <a:gd name="connsiteX4" fmla="*/ 11523715 w 11523715"/>
              <a:gd name="connsiteY4" fmla="*/ 5585879 h 6280008"/>
              <a:gd name="connsiteX5" fmla="*/ 10829586 w 11523715"/>
              <a:gd name="connsiteY5" fmla="*/ 6280008 h 6280008"/>
              <a:gd name="connsiteX6" fmla="*/ 694129 w 11523715"/>
              <a:gd name="connsiteY6" fmla="*/ 6280008 h 6280008"/>
              <a:gd name="connsiteX7" fmla="*/ 0 w 11523715"/>
              <a:gd name="connsiteY7" fmla="*/ 5585879 h 6280008"/>
              <a:gd name="connsiteX8" fmla="*/ 0 w 11523715"/>
              <a:gd name="connsiteY8" fmla="*/ 694129 h 6280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523715" h="6280008" extrusionOk="0">
                <a:moveTo>
                  <a:pt x="0" y="694129"/>
                </a:moveTo>
                <a:cubicBezTo>
                  <a:pt x="-48431" y="280899"/>
                  <a:pt x="285241" y="9582"/>
                  <a:pt x="694129" y="0"/>
                </a:cubicBezTo>
                <a:cubicBezTo>
                  <a:pt x="4982425" y="132882"/>
                  <a:pt x="7874382" y="-84951"/>
                  <a:pt x="10829586" y="0"/>
                </a:cubicBezTo>
                <a:cubicBezTo>
                  <a:pt x="11194908" y="17613"/>
                  <a:pt x="11521788" y="321423"/>
                  <a:pt x="11523715" y="694129"/>
                </a:cubicBezTo>
                <a:cubicBezTo>
                  <a:pt x="11543902" y="2604472"/>
                  <a:pt x="11676195" y="3953065"/>
                  <a:pt x="11523715" y="5585879"/>
                </a:cubicBezTo>
                <a:cubicBezTo>
                  <a:pt x="11583319" y="5976307"/>
                  <a:pt x="11243821" y="6216461"/>
                  <a:pt x="10829586" y="6280008"/>
                </a:cubicBezTo>
                <a:cubicBezTo>
                  <a:pt x="6281785" y="6367647"/>
                  <a:pt x="4114884" y="6207329"/>
                  <a:pt x="694129" y="6280008"/>
                </a:cubicBezTo>
                <a:cubicBezTo>
                  <a:pt x="303003" y="6205919"/>
                  <a:pt x="-28581" y="6008955"/>
                  <a:pt x="0" y="5585879"/>
                </a:cubicBezTo>
                <a:cubicBezTo>
                  <a:pt x="-38581" y="3592911"/>
                  <a:pt x="63341" y="3005685"/>
                  <a:pt x="0" y="694129"/>
                </a:cubicBezTo>
                <a:close/>
              </a:path>
            </a:pathLst>
          </a:custGeom>
          <a:noFill/>
          <a:ln w="38100">
            <a:solidFill>
              <a:srgbClr val="262262"/>
            </a:solidFill>
            <a:extLst>
              <a:ext uri="{C807C97D-BFC1-408E-A445-0C87EB9F89A2}">
                <ask:lineSketchStyleProps xmlns="" xmlns:ask="http://schemas.microsoft.com/office/drawing/2018/sketchyshapes" sd="1219033472">
                  <a:prstGeom prst="roundRect">
                    <a:avLst>
                      <a:gd name="adj" fmla="val 11053"/>
                    </a:avLst>
                  </a:prstGeom>
                  <ask:type>
                    <ask:lineSketchCurved/>
                  </ask:type>
                </ask:lineSketchStyleProps>
              </a:ext>
            </a:extLs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solidFill>
                <a:srgbClr val="F05736"/>
              </a:solidFill>
            </a:endParaRPr>
          </a:p>
        </p:txBody>
      </p:sp>
      <p:sp>
        <p:nvSpPr>
          <p:cNvPr id="24" name="Rectangle 23">
            <a:extLst>
              <a:ext uri="{FF2B5EF4-FFF2-40B4-BE49-F238E27FC236}">
                <a16:creationId xmlns:a16="http://schemas.microsoft.com/office/drawing/2014/main" id="{38236E90-C5AF-F941-B8E1-BE81C2F5D539}"/>
              </a:ext>
            </a:extLst>
          </p:cNvPr>
          <p:cNvSpPr/>
          <p:nvPr/>
        </p:nvSpPr>
        <p:spPr>
          <a:xfrm>
            <a:off x="659504" y="1066828"/>
            <a:ext cx="5270487" cy="523220"/>
          </a:xfrm>
          <a:prstGeom prst="rect">
            <a:avLst/>
          </a:prstGeom>
        </p:spPr>
        <p:txBody>
          <a:bodyPr wrap="square" anchor="t">
            <a:spAutoFit/>
          </a:bodyPr>
          <a:lstStyle/>
          <a:p>
            <a:r>
              <a:rPr lang="en-CA" sz="2800" b="1" dirty="0">
                <a:solidFill>
                  <a:schemeClr val="bg1"/>
                </a:solidFill>
                <a:cs typeface="Calibri"/>
              </a:rPr>
              <a:t>[INSERT ORGANIZATION]</a:t>
            </a:r>
          </a:p>
        </p:txBody>
      </p:sp>
      <p:sp>
        <p:nvSpPr>
          <p:cNvPr id="2" name="Rectangle 1">
            <a:extLst>
              <a:ext uri="{FF2B5EF4-FFF2-40B4-BE49-F238E27FC236}">
                <a16:creationId xmlns:a16="http://schemas.microsoft.com/office/drawing/2014/main" id="{F7686B5B-75A1-4149-BF39-08152573D5CA}"/>
              </a:ext>
            </a:extLst>
          </p:cNvPr>
          <p:cNvSpPr/>
          <p:nvPr/>
        </p:nvSpPr>
        <p:spPr>
          <a:xfrm>
            <a:off x="659504" y="2091387"/>
            <a:ext cx="2261879" cy="169277"/>
          </a:xfrm>
          <a:prstGeom prst="rect">
            <a:avLst/>
          </a:prstGeom>
        </p:spPr>
        <p:txBody>
          <a:bodyPr wrap="square" anchor="t">
            <a:spAutoFit/>
          </a:bodyPr>
          <a:lstStyle/>
          <a:p>
            <a:pPr>
              <a:lnSpc>
                <a:spcPts val="630"/>
              </a:lnSpc>
            </a:pPr>
            <a:r>
              <a:rPr lang="en-US" sz="1500" b="1" i="1" cap="all">
                <a:solidFill>
                  <a:srgbClr val="262262"/>
                </a:solidFill>
                <a:cs typeface="Calibri"/>
              </a:rPr>
              <a:t>[INSERT SERVICE]</a:t>
            </a:r>
          </a:p>
        </p:txBody>
      </p:sp>
      <p:sp>
        <p:nvSpPr>
          <p:cNvPr id="26" name="TextBox 25">
            <a:extLst>
              <a:ext uri="{FF2B5EF4-FFF2-40B4-BE49-F238E27FC236}">
                <a16:creationId xmlns:a16="http://schemas.microsoft.com/office/drawing/2014/main" id="{9E169330-DBA9-C547-8991-FC3523E4FA7F}"/>
              </a:ext>
            </a:extLst>
          </p:cNvPr>
          <p:cNvSpPr txBox="1"/>
          <p:nvPr/>
        </p:nvSpPr>
        <p:spPr>
          <a:xfrm>
            <a:off x="659505" y="2436030"/>
            <a:ext cx="2673484" cy="2589042"/>
          </a:xfrm>
          <a:prstGeom prst="rect">
            <a:avLst/>
          </a:prstGeom>
          <a:noFill/>
        </p:spPr>
        <p:txBody>
          <a:bodyPr wrap="square" numCol="1" rtlCol="0" anchor="t">
            <a:spAutoFit/>
          </a:bodyPr>
          <a:lstStyle/>
          <a:p>
            <a:pPr>
              <a:lnSpc>
                <a:spcPts val="551"/>
              </a:lnSpc>
            </a:pPr>
            <a:r>
              <a:rPr lang="en-US" sz="1050" b="1" dirty="0">
                <a:solidFill>
                  <a:srgbClr val="242061"/>
                </a:solidFill>
              </a:rPr>
              <a:t>Location: </a:t>
            </a:r>
          </a:p>
          <a:p>
            <a:pPr>
              <a:lnSpc>
                <a:spcPts val="551"/>
              </a:lnSpc>
            </a:pPr>
            <a:endParaRPr lang="en-US" sz="1050" b="1" dirty="0">
              <a:solidFill>
                <a:srgbClr val="242061"/>
              </a:solidFill>
            </a:endParaRPr>
          </a:p>
          <a:p>
            <a:pPr>
              <a:lnSpc>
                <a:spcPts val="551"/>
              </a:lnSpc>
            </a:pPr>
            <a:br>
              <a:rPr lang="en-US" sz="1050" dirty="0">
                <a:solidFill>
                  <a:srgbClr val="242061"/>
                </a:solidFill>
              </a:rPr>
            </a:br>
            <a:br>
              <a:rPr lang="en-US" sz="1050" dirty="0">
                <a:solidFill>
                  <a:srgbClr val="242061"/>
                </a:solidFill>
              </a:rPr>
            </a:br>
            <a:endParaRPr lang="en-US" sz="1050" b="1" dirty="0">
              <a:solidFill>
                <a:srgbClr val="242061"/>
              </a:solidFill>
              <a:cs typeface="Calibri"/>
            </a:endParaRPr>
          </a:p>
          <a:p>
            <a:pPr>
              <a:lnSpc>
                <a:spcPts val="551"/>
              </a:lnSpc>
            </a:pPr>
            <a:br>
              <a:rPr lang="en-US" sz="1050" dirty="0">
                <a:solidFill>
                  <a:srgbClr val="242061"/>
                </a:solidFill>
              </a:rPr>
            </a:br>
            <a:r>
              <a:rPr lang="en-US" sz="1050" b="1" dirty="0">
                <a:solidFill>
                  <a:srgbClr val="242061"/>
                </a:solidFill>
              </a:rPr>
              <a:t>Hours: </a:t>
            </a:r>
          </a:p>
          <a:p>
            <a:pPr>
              <a:lnSpc>
                <a:spcPts val="551"/>
              </a:lnSpc>
            </a:pPr>
            <a:endParaRPr lang="en-US" sz="1050" b="1" dirty="0">
              <a:solidFill>
                <a:srgbClr val="242061"/>
              </a:solidFill>
              <a:cs typeface="Calibri"/>
            </a:endParaRPr>
          </a:p>
          <a:p>
            <a:pPr>
              <a:lnSpc>
                <a:spcPts val="551"/>
              </a:lnSpc>
            </a:pPr>
            <a:endParaRPr lang="en-US" sz="1050" dirty="0">
              <a:solidFill>
                <a:srgbClr val="242061"/>
              </a:solidFill>
              <a:cs typeface="Calibri"/>
            </a:endParaRPr>
          </a:p>
          <a:p>
            <a:pPr>
              <a:lnSpc>
                <a:spcPts val="551"/>
              </a:lnSpc>
            </a:pPr>
            <a:br>
              <a:rPr lang="en-US" sz="1050" dirty="0">
                <a:solidFill>
                  <a:srgbClr val="242061"/>
                </a:solidFill>
              </a:rPr>
            </a:br>
            <a:br>
              <a:rPr lang="en-US" sz="1050" dirty="0">
                <a:solidFill>
                  <a:srgbClr val="242061"/>
                </a:solidFill>
              </a:rPr>
            </a:br>
            <a:br>
              <a:rPr lang="en-US" sz="1050" b="1" dirty="0">
                <a:solidFill>
                  <a:srgbClr val="242061"/>
                </a:solidFill>
              </a:rPr>
            </a:br>
            <a:r>
              <a:rPr lang="en-US" sz="1050" b="1" dirty="0">
                <a:solidFill>
                  <a:srgbClr val="242061"/>
                </a:solidFill>
              </a:rPr>
              <a:t>Cost of service or program: </a:t>
            </a:r>
          </a:p>
          <a:p>
            <a:pPr>
              <a:lnSpc>
                <a:spcPts val="551"/>
              </a:lnSpc>
            </a:pPr>
            <a:endParaRPr lang="en-US" sz="1050" b="1" dirty="0">
              <a:solidFill>
                <a:srgbClr val="242061"/>
              </a:solidFill>
              <a:ea typeface="+mn-lt"/>
              <a:cs typeface="+mn-lt"/>
            </a:endParaRPr>
          </a:p>
          <a:p>
            <a:pPr>
              <a:lnSpc>
                <a:spcPts val="551"/>
              </a:lnSpc>
            </a:pPr>
            <a:endParaRPr lang="en-US" sz="1050" dirty="0">
              <a:solidFill>
                <a:srgbClr val="242061"/>
              </a:solidFill>
              <a:ea typeface="+mn-lt"/>
              <a:cs typeface="+mn-lt"/>
            </a:endParaRPr>
          </a:p>
          <a:p>
            <a:pPr>
              <a:lnSpc>
                <a:spcPts val="551"/>
              </a:lnSpc>
            </a:pPr>
            <a:br>
              <a:rPr lang="en-US" sz="1050" dirty="0">
                <a:solidFill>
                  <a:srgbClr val="242061"/>
                </a:solidFill>
              </a:rPr>
            </a:br>
            <a:br>
              <a:rPr lang="en-US" sz="1050" b="1" dirty="0">
                <a:solidFill>
                  <a:srgbClr val="242061"/>
                </a:solidFill>
              </a:rPr>
            </a:br>
            <a:endParaRPr lang="en-US" sz="1050" b="1" dirty="0">
              <a:solidFill>
                <a:srgbClr val="242061"/>
              </a:solidFill>
            </a:endParaRPr>
          </a:p>
          <a:p>
            <a:pPr>
              <a:lnSpc>
                <a:spcPts val="551"/>
              </a:lnSpc>
            </a:pPr>
            <a:r>
              <a:rPr lang="en-US" sz="1050" b="1" dirty="0">
                <a:solidFill>
                  <a:srgbClr val="242061"/>
                </a:solidFill>
              </a:rPr>
              <a:t>Abstinence or harm reduction: </a:t>
            </a:r>
            <a:br>
              <a:rPr lang="en-US" sz="1050" dirty="0">
                <a:solidFill>
                  <a:srgbClr val="242061"/>
                </a:solidFill>
              </a:rPr>
            </a:br>
            <a:endParaRPr lang="en-US" sz="1050" dirty="0">
              <a:solidFill>
                <a:srgbClr val="242061"/>
              </a:solidFill>
            </a:endParaRPr>
          </a:p>
          <a:p>
            <a:pPr>
              <a:lnSpc>
                <a:spcPts val="551"/>
              </a:lnSpc>
            </a:pPr>
            <a:endParaRPr lang="en-US" sz="1050" dirty="0">
              <a:solidFill>
                <a:srgbClr val="242061"/>
              </a:solidFill>
            </a:endParaRPr>
          </a:p>
          <a:p>
            <a:pPr>
              <a:lnSpc>
                <a:spcPts val="551"/>
              </a:lnSpc>
            </a:pPr>
            <a:endParaRPr lang="en-US" sz="1050" dirty="0">
              <a:solidFill>
                <a:srgbClr val="242061"/>
              </a:solidFill>
            </a:endParaRPr>
          </a:p>
          <a:p>
            <a:pPr>
              <a:lnSpc>
                <a:spcPts val="551"/>
              </a:lnSpc>
            </a:pPr>
            <a:endParaRPr lang="en-US" sz="1050" b="1" dirty="0">
              <a:solidFill>
                <a:srgbClr val="242061"/>
              </a:solidFill>
            </a:endParaRPr>
          </a:p>
          <a:p>
            <a:br>
              <a:rPr lang="en-US" sz="1050" b="1" dirty="0">
                <a:solidFill>
                  <a:srgbClr val="242061"/>
                </a:solidFill>
              </a:rPr>
            </a:br>
            <a:r>
              <a:rPr lang="en-US" sz="1050" b="1" dirty="0">
                <a:solidFill>
                  <a:srgbClr val="242061"/>
                </a:solidFill>
              </a:rPr>
              <a:t>Appointment/Walk-in/Referral process: </a:t>
            </a:r>
            <a:endParaRPr lang="en-US" sz="1050" b="1" dirty="0">
              <a:solidFill>
                <a:srgbClr val="242061"/>
              </a:solidFill>
              <a:cs typeface="Arial" panose="020B0604020202020204"/>
            </a:endParaRPr>
          </a:p>
          <a:p>
            <a:endParaRPr lang="en-US" sz="1050" b="1" dirty="0">
              <a:solidFill>
                <a:srgbClr val="242061"/>
              </a:solidFill>
              <a:cs typeface="Arial" panose="020B0604020202020204"/>
            </a:endParaRPr>
          </a:p>
          <a:p>
            <a:pPr>
              <a:lnSpc>
                <a:spcPts val="551"/>
              </a:lnSpc>
            </a:pPr>
            <a:br>
              <a:rPr lang="en-US" sz="1050" dirty="0">
                <a:solidFill>
                  <a:srgbClr val="242061"/>
                </a:solidFill>
              </a:rPr>
            </a:br>
            <a:r>
              <a:rPr lang="en-US" sz="1050" dirty="0">
                <a:solidFill>
                  <a:srgbClr val="242061"/>
                </a:solidFill>
              </a:rPr>
              <a:t> </a:t>
            </a:r>
            <a:br>
              <a:rPr lang="en-US" sz="1050" b="1" dirty="0">
                <a:solidFill>
                  <a:srgbClr val="242061"/>
                </a:solidFill>
              </a:rPr>
            </a:br>
            <a:endParaRPr lang="en-US" sz="1050" b="1" dirty="0">
              <a:solidFill>
                <a:srgbClr val="242061"/>
              </a:solidFill>
            </a:endParaRPr>
          </a:p>
        </p:txBody>
      </p:sp>
      <p:sp>
        <p:nvSpPr>
          <p:cNvPr id="4" name="Rectangle 3">
            <a:extLst>
              <a:ext uri="{FF2B5EF4-FFF2-40B4-BE49-F238E27FC236}">
                <a16:creationId xmlns:a16="http://schemas.microsoft.com/office/drawing/2014/main" id="{B3398990-5A06-564D-BEE5-5EFBC68A0A8E}"/>
              </a:ext>
            </a:extLst>
          </p:cNvPr>
          <p:cNvSpPr/>
          <p:nvPr/>
        </p:nvSpPr>
        <p:spPr>
          <a:xfrm>
            <a:off x="3499867" y="2354660"/>
            <a:ext cx="3968495" cy="2323713"/>
          </a:xfrm>
          <a:prstGeom prst="rect">
            <a:avLst/>
          </a:prstGeom>
        </p:spPr>
        <p:txBody>
          <a:bodyPr wrap="square" anchor="t">
            <a:spAutoFit/>
          </a:bodyPr>
          <a:lstStyle/>
          <a:p>
            <a:pPr>
              <a:lnSpc>
                <a:spcPts val="551"/>
              </a:lnSpc>
            </a:pPr>
            <a:r>
              <a:rPr lang="en-US" sz="1050" b="1" dirty="0">
                <a:solidFill>
                  <a:srgbClr val="242061"/>
                </a:solidFill>
              </a:rPr>
              <a:t>Wait list:</a:t>
            </a:r>
          </a:p>
          <a:p>
            <a:pPr>
              <a:lnSpc>
                <a:spcPts val="551"/>
              </a:lnSpc>
            </a:pPr>
            <a:endParaRPr lang="en-US" sz="1050" b="1" dirty="0">
              <a:solidFill>
                <a:srgbClr val="242061"/>
              </a:solidFill>
            </a:endParaRPr>
          </a:p>
          <a:p>
            <a:pPr>
              <a:lnSpc>
                <a:spcPts val="551"/>
              </a:lnSpc>
            </a:pPr>
            <a:endParaRPr lang="en-US" sz="1050" b="1" dirty="0">
              <a:solidFill>
                <a:srgbClr val="242061"/>
              </a:solidFill>
            </a:endParaRPr>
          </a:p>
          <a:p>
            <a:pPr>
              <a:lnSpc>
                <a:spcPts val="551"/>
              </a:lnSpc>
            </a:pPr>
            <a:r>
              <a:rPr lang="en-US" sz="1050" b="1" dirty="0">
                <a:solidFill>
                  <a:srgbClr val="242061"/>
                </a:solidFill>
              </a:rPr>
              <a:t> </a:t>
            </a:r>
            <a:br>
              <a:rPr lang="en-US" sz="1050" dirty="0">
                <a:solidFill>
                  <a:srgbClr val="242061"/>
                </a:solidFill>
              </a:rPr>
            </a:br>
            <a:br>
              <a:rPr lang="en-US" sz="1050" dirty="0">
                <a:solidFill>
                  <a:srgbClr val="242061"/>
                </a:solidFill>
              </a:rPr>
            </a:br>
            <a:endParaRPr lang="en-US" sz="1050" b="1" dirty="0">
              <a:solidFill>
                <a:srgbClr val="242061"/>
              </a:solidFill>
              <a:cs typeface="Calibri"/>
            </a:endParaRPr>
          </a:p>
          <a:p>
            <a:pPr>
              <a:lnSpc>
                <a:spcPts val="551"/>
              </a:lnSpc>
            </a:pPr>
            <a:br>
              <a:rPr lang="en-US" sz="1050" b="1" dirty="0">
                <a:solidFill>
                  <a:srgbClr val="242061"/>
                </a:solidFill>
              </a:rPr>
            </a:br>
            <a:r>
              <a:rPr lang="en-US" sz="1050" b="1" dirty="0">
                <a:solidFill>
                  <a:srgbClr val="242061"/>
                </a:solidFill>
              </a:rPr>
              <a:t>Wait time: </a:t>
            </a:r>
          </a:p>
          <a:p>
            <a:pPr>
              <a:lnSpc>
                <a:spcPts val="551"/>
              </a:lnSpc>
            </a:pPr>
            <a:endParaRPr lang="en-US" sz="1050" b="1" dirty="0">
              <a:solidFill>
                <a:srgbClr val="242061"/>
              </a:solidFill>
            </a:endParaRPr>
          </a:p>
          <a:p>
            <a:pPr>
              <a:lnSpc>
                <a:spcPts val="551"/>
              </a:lnSpc>
            </a:pPr>
            <a:br>
              <a:rPr lang="en-US" sz="1050" dirty="0">
                <a:solidFill>
                  <a:srgbClr val="242061"/>
                </a:solidFill>
              </a:rPr>
            </a:br>
            <a:br>
              <a:rPr lang="en-US" sz="1050" dirty="0">
                <a:solidFill>
                  <a:srgbClr val="242061"/>
                </a:solidFill>
              </a:rPr>
            </a:br>
            <a:endParaRPr lang="en-US" sz="1050" b="1" dirty="0">
              <a:solidFill>
                <a:srgbClr val="242061"/>
              </a:solidFill>
              <a:cs typeface="Calibri"/>
            </a:endParaRPr>
          </a:p>
          <a:p>
            <a:pPr>
              <a:lnSpc>
                <a:spcPts val="551"/>
              </a:lnSpc>
            </a:pPr>
            <a:br>
              <a:rPr lang="en-US" sz="1050" b="1" dirty="0">
                <a:solidFill>
                  <a:srgbClr val="242061"/>
                </a:solidFill>
              </a:rPr>
            </a:br>
            <a:r>
              <a:rPr lang="en-US" sz="1050" b="1" dirty="0">
                <a:solidFill>
                  <a:srgbClr val="242061"/>
                </a:solidFill>
              </a:rPr>
              <a:t>Eligibility/Catchment area:</a:t>
            </a:r>
          </a:p>
          <a:p>
            <a:pPr>
              <a:lnSpc>
                <a:spcPts val="551"/>
              </a:lnSpc>
            </a:pPr>
            <a:endParaRPr lang="en-US" sz="1050" b="1" dirty="0">
              <a:solidFill>
                <a:srgbClr val="242061"/>
              </a:solidFill>
            </a:endParaRPr>
          </a:p>
          <a:p>
            <a:pPr>
              <a:lnSpc>
                <a:spcPts val="551"/>
              </a:lnSpc>
            </a:pPr>
            <a:r>
              <a:rPr lang="en-US" sz="1050" b="1" dirty="0">
                <a:solidFill>
                  <a:srgbClr val="242061"/>
                </a:solidFill>
              </a:rPr>
              <a:t> </a:t>
            </a:r>
            <a:br>
              <a:rPr lang="en-US" sz="1050" dirty="0">
                <a:solidFill>
                  <a:srgbClr val="242061"/>
                </a:solidFill>
              </a:rPr>
            </a:br>
            <a:endParaRPr lang="en-US" sz="1050" b="1" dirty="0">
              <a:solidFill>
                <a:srgbClr val="242061"/>
              </a:solidFill>
              <a:cs typeface="Calibri"/>
            </a:endParaRPr>
          </a:p>
          <a:p>
            <a:pPr>
              <a:lnSpc>
                <a:spcPts val="551"/>
              </a:lnSpc>
            </a:pPr>
            <a:br>
              <a:rPr lang="en-US" sz="1050" dirty="0">
                <a:solidFill>
                  <a:srgbClr val="242061"/>
                </a:solidFill>
              </a:rPr>
            </a:br>
            <a:br>
              <a:rPr lang="en-US" sz="1050" dirty="0">
                <a:solidFill>
                  <a:srgbClr val="242061"/>
                </a:solidFill>
              </a:rPr>
            </a:br>
            <a:r>
              <a:rPr lang="en-US" sz="1050" b="1" dirty="0">
                <a:solidFill>
                  <a:srgbClr val="242061"/>
                </a:solidFill>
              </a:rPr>
              <a:t>What’s useful to know: </a:t>
            </a:r>
          </a:p>
          <a:p>
            <a:pPr>
              <a:lnSpc>
                <a:spcPts val="551"/>
              </a:lnSpc>
            </a:pPr>
            <a:endParaRPr lang="en-US" sz="1050" b="1" dirty="0">
              <a:solidFill>
                <a:srgbClr val="242061"/>
              </a:solidFill>
              <a:ea typeface="+mn-lt"/>
              <a:cs typeface="+mn-lt"/>
            </a:endParaRPr>
          </a:p>
          <a:p>
            <a:pPr>
              <a:lnSpc>
                <a:spcPts val="551"/>
              </a:lnSpc>
            </a:pPr>
            <a:br>
              <a:rPr lang="en-US" sz="1050" dirty="0">
                <a:solidFill>
                  <a:srgbClr val="242061"/>
                </a:solidFill>
                <a:ea typeface="+mn-lt"/>
                <a:cs typeface="+mn-lt"/>
              </a:rPr>
            </a:br>
            <a:endParaRPr lang="en-US" sz="1050" b="1" dirty="0">
              <a:solidFill>
                <a:srgbClr val="242061"/>
              </a:solidFill>
              <a:ea typeface="+mn-lt"/>
              <a:cs typeface="+mn-lt"/>
            </a:endParaRPr>
          </a:p>
          <a:p>
            <a:pPr>
              <a:lnSpc>
                <a:spcPts val="551"/>
              </a:lnSpc>
            </a:pPr>
            <a:br>
              <a:rPr lang="en-US" sz="1050" dirty="0">
                <a:solidFill>
                  <a:srgbClr val="242061"/>
                </a:solidFill>
                <a:ea typeface="+mn-lt"/>
                <a:cs typeface="+mn-lt"/>
              </a:rPr>
            </a:br>
            <a:br>
              <a:rPr lang="en-US" sz="1050" dirty="0">
                <a:solidFill>
                  <a:srgbClr val="242061"/>
                </a:solidFill>
                <a:ea typeface="+mn-lt"/>
                <a:cs typeface="+mn-lt"/>
              </a:rPr>
            </a:br>
            <a:r>
              <a:rPr lang="en-US" sz="1050" b="1" dirty="0">
                <a:solidFill>
                  <a:srgbClr val="242061"/>
                </a:solidFill>
                <a:ea typeface="+mn-lt"/>
                <a:cs typeface="+mn-lt"/>
              </a:rPr>
              <a:t>Other information: </a:t>
            </a:r>
            <a:br>
              <a:rPr lang="en-US" sz="1050" dirty="0">
                <a:solidFill>
                  <a:srgbClr val="242061"/>
                </a:solidFill>
              </a:rPr>
            </a:br>
            <a:br>
              <a:rPr lang="en-US" sz="1050" dirty="0">
                <a:solidFill>
                  <a:srgbClr val="242061"/>
                </a:solidFill>
              </a:rPr>
            </a:br>
            <a:br>
              <a:rPr lang="en-US" sz="1050" dirty="0">
                <a:solidFill>
                  <a:srgbClr val="242061"/>
                </a:solidFill>
              </a:rPr>
            </a:br>
            <a:endParaRPr lang="en-US" sz="1050" dirty="0">
              <a:solidFill>
                <a:srgbClr val="242061"/>
              </a:solidFill>
              <a:cs typeface="Calibri"/>
            </a:endParaRPr>
          </a:p>
        </p:txBody>
      </p:sp>
      <p:pic>
        <p:nvPicPr>
          <p:cNvPr id="8" name="Picture 7">
            <a:extLst>
              <a:ext uri="{FF2B5EF4-FFF2-40B4-BE49-F238E27FC236}">
                <a16:creationId xmlns:a16="http://schemas.microsoft.com/office/drawing/2014/main" id="{480E3680-C5CB-0044-8C24-2BB8E033D969}"/>
              </a:ext>
            </a:extLst>
          </p:cNvPr>
          <p:cNvPicPr>
            <a:picLocks noChangeAspect="1"/>
          </p:cNvPicPr>
          <p:nvPr/>
        </p:nvPicPr>
        <p:blipFill>
          <a:blip r:embed="rId2"/>
          <a:stretch>
            <a:fillRect/>
          </a:stretch>
        </p:blipFill>
        <p:spPr>
          <a:xfrm>
            <a:off x="100986" y="111440"/>
            <a:ext cx="1057838" cy="538392"/>
          </a:xfrm>
          <a:prstGeom prst="rect">
            <a:avLst/>
          </a:prstGeom>
        </p:spPr>
      </p:pic>
      <p:sp>
        <p:nvSpPr>
          <p:cNvPr id="10" name="Rectangle 9">
            <a:extLst>
              <a:ext uri="{FF2B5EF4-FFF2-40B4-BE49-F238E27FC236}">
                <a16:creationId xmlns:a16="http://schemas.microsoft.com/office/drawing/2014/main" id="{3C9344FA-DB00-E446-AE50-275407566670}"/>
              </a:ext>
            </a:extLst>
          </p:cNvPr>
          <p:cNvSpPr/>
          <p:nvPr/>
        </p:nvSpPr>
        <p:spPr>
          <a:xfrm>
            <a:off x="7266599" y="1086261"/>
            <a:ext cx="1137935" cy="1022964"/>
          </a:xfrm>
          <a:prstGeom prst="rect">
            <a:avLst/>
          </a:prstGeom>
          <a:noFill/>
          <a:ln>
            <a:solidFill>
              <a:srgbClr val="2622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a:solidFill>
                  <a:srgbClr val="242061"/>
                </a:solidFill>
              </a:rPr>
              <a:t>Logo</a:t>
            </a:r>
          </a:p>
        </p:txBody>
      </p:sp>
    </p:spTree>
    <p:extLst>
      <p:ext uri="{BB962C8B-B14F-4D97-AF65-F5344CB8AC3E}">
        <p14:creationId xmlns:p14="http://schemas.microsoft.com/office/powerpoint/2010/main" val="40258571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HS HC TOOLKIT TEMPLATES" id="{07DAE371-86EE-E14D-8327-F800AEEA4456}" vid="{18293E83-D85D-6D4E-A22E-B6AC8E2E089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AC992B87927CA44B495C8DA1206E1CE" ma:contentTypeVersion="14" ma:contentTypeDescription="Create a new document." ma:contentTypeScope="" ma:versionID="d0062c9d6d10f04de55f66e6312c56c8">
  <xsd:schema xmlns:xsd="http://www.w3.org/2001/XMLSchema" xmlns:xs="http://www.w3.org/2001/XMLSchema" xmlns:p="http://schemas.microsoft.com/office/2006/metadata/properties" xmlns:ns1="http://schemas.microsoft.com/sharepoint/v3" xmlns:ns2="fe1ff5bd-6c57-4e1d-8b4b-98bb05c4ed06" xmlns:ns3="40e823d3-59db-4153-a34d-70a071d97d0c" targetNamespace="http://schemas.microsoft.com/office/2006/metadata/properties" ma:root="true" ma:fieldsID="26b43b8f6b19739f04580aa1aef666cc" ns1:_="" ns2:_="" ns3:_="">
    <xsd:import namespace="http://schemas.microsoft.com/sharepoint/v3"/>
    <xsd:import namespace="fe1ff5bd-6c57-4e1d-8b4b-98bb05c4ed06"/>
    <xsd:import namespace="40e823d3-59db-4153-a34d-70a071d97d0c"/>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element ref="ns1:_ip_UnifiedCompliancePolicyProperties" minOccurs="0"/>
                <xsd:element ref="ns1:_ip_UnifiedCompliancePolicyUIActio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8" nillable="true" ma:displayName="Unified Compliance Policy Properties" ma:hidden="true" ma:internalName="_ip_UnifiedCompliancePolicyProperties">
      <xsd:simpleType>
        <xsd:restriction base="dms:Note"/>
      </xsd:simpleType>
    </xsd:element>
    <xsd:element name="_ip_UnifiedCompliancePolicyUIAction" ma:index="19"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e1ff5bd-6c57-4e1d-8b4b-98bb05c4ed06"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e823d3-59db-4153-a34d-70a071d97d0c"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A50F4AC-10B0-43C1-BE89-3BBEAFA6CC7A}">
  <ds:schemaRefs>
    <ds:schemaRef ds:uri="http://schemas.microsoft.com/sharepoint/v3/contenttype/forms"/>
  </ds:schemaRefs>
</ds:datastoreItem>
</file>

<file path=customXml/itemProps2.xml><?xml version="1.0" encoding="utf-8"?>
<ds:datastoreItem xmlns:ds="http://schemas.openxmlformats.org/officeDocument/2006/customXml" ds:itemID="{73BE2F80-0CB5-4A25-8B02-7853D81BEAF5}">
  <ds:schemaRefs>
    <ds:schemaRef ds:uri="http://schemas.microsoft.com/office/2006/metadata/properties"/>
    <ds:schemaRef ds:uri="http://schemas.microsoft.com/office/infopath/2007/PartnerControls"/>
    <ds:schemaRef ds:uri="http://schemas.microsoft.com/sharepoint/v3"/>
  </ds:schemaRefs>
</ds:datastoreItem>
</file>

<file path=customXml/itemProps3.xml><?xml version="1.0" encoding="utf-8"?>
<ds:datastoreItem xmlns:ds="http://schemas.openxmlformats.org/officeDocument/2006/customXml" ds:itemID="{8A701F43-F3AB-4549-B26E-617BD00E81C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fe1ff5bd-6c57-4e1d-8b4b-98bb05c4ed06"/>
    <ds:schemaRef ds:uri="40e823d3-59db-4153-a34d-70a071d97d0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Personas (older adults met through Neighbours)</Template>
  <TotalTime>1058</TotalTime>
  <Words>707</Words>
  <Application>Microsoft Office PowerPoint</Application>
  <PresentationFormat>Letter Paper (8.5x11 in)</PresentationFormat>
  <Paragraphs>67</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IN A NUTSHELL</vt:lpstr>
      <vt:lpstr>ABOUT THIS TOOL</vt:lpstr>
      <vt:lpstr>PowerPoint Presentation</vt:lpstr>
      <vt:lpstr>PowerPoint Presentation</vt:lpstr>
      <vt:lpstr>PowerPoint Presentation</vt:lpstr>
    </vt:vector>
  </TitlesOfParts>
  <Company>Sinai Health System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Sonia Gaudry</dc:creator>
  <cp:lastModifiedBy>Kandace Ryckman</cp:lastModifiedBy>
  <cp:revision>44</cp:revision>
  <cp:lastPrinted>2020-01-03T18:51:04Z</cp:lastPrinted>
  <dcterms:created xsi:type="dcterms:W3CDTF">2020-01-03T17:31:58Z</dcterms:created>
  <dcterms:modified xsi:type="dcterms:W3CDTF">2020-01-28T19:41:50Z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0x0101004AC992B87927CA44B495C8DA1206E1CE</vt:lpwstr>
  </property>
</Properties>
</file>