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4"/>
  </p:sldMasterIdLst>
  <p:notesMasterIdLst>
    <p:notesMasterId r:id="rId6"/>
  </p:notesMasterIdLst>
  <p:sldIdLst>
    <p:sldId id="297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ra Piatkowski" initials="AP" lastIdx="1" clrIdx="0">
    <p:extLst>
      <p:ext uri="{19B8F6BF-5375-455C-9EA6-DF929625EA0E}">
        <p15:presenceInfo xmlns:p15="http://schemas.microsoft.com/office/powerpoint/2012/main" userId="S-1-5-21-839522115-1275210071-1801674531-321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2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0874F2-ED40-B0B4-AB4C-960F19B28CBC}" v="15" dt="2020-01-02T17:17:54.858"/>
    <p1510:client id="{645A1DDF-ACA5-4C52-9285-3B318DD5D354}" v="5" dt="2020-01-06T13:40:53.084"/>
    <p1510:client id="{ACAF678D-6690-1864-19A0-980E9A5F31FF}" v="83" dt="2020-01-02T17:16:16.4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7A58287-2911-407B-A7F2-CF25A25A87E4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83E1A9B-E38C-452B-AFDE-1A153C560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18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27D90-4CA1-5E44-A41A-292CE79111B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AMS 15-Nov-18</a:t>
            </a:r>
          </a:p>
        </p:txBody>
      </p:sp>
    </p:spTree>
    <p:extLst>
      <p:ext uri="{BB962C8B-B14F-4D97-AF65-F5344CB8AC3E}">
        <p14:creationId xmlns:p14="http://schemas.microsoft.com/office/powerpoint/2010/main" val="1765994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61B1B-2FAE-2F4F-B40D-9885E3FD7ECC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2020-01-28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DRAFT – SEPT 23, 2019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BC17-A734-A748-B23F-E2E693D5C4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3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3875-6ABB-FA40-9433-856D6871E219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2020-01-28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DRAFT – SEPT 23, 2019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BC17-A734-A748-B23F-E2E693D5C4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421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B62A-E4F5-3F44-90E2-6C671C735706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2020-01-28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DRAFT – SEPT 23, 2019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BC17-A734-A748-B23F-E2E693D5C4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81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D29D-6587-6947-ACDB-4B0DD97FD098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2020-01-28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lumMod val="75000"/>
                    <a:lumOff val="25000"/>
                  </a:prstClr>
                </a:solidFill>
              </a:rPr>
              <a:t>WORKING DRAFT – SEPT 23, 2019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BC17-A734-A748-B23F-E2E693D5C4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12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5D4B-7E61-BB46-A01A-4AB0F57B2642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2020-01-28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DRAFT – SEPT 23, 2019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BC17-A734-A748-B23F-E2E693D5C4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9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B744-2F26-0642-BE9E-22AF10BFC7CC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2020-01-28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DRAFT – SEPT 23, 2019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BC17-A734-A748-B23F-E2E693D5C4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69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F0BD-966F-BE4D-82E7-51747F22BDB8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2020-01-28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DRAFT – SEPT 23, 2019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BC17-A734-A748-B23F-E2E693D5C4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63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B10D7-2717-6647-BD3E-D8E94C725220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2020-01-28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DRAFT – SEPT 23, 2019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BC17-A734-A748-B23F-E2E693D5C4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17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BB78-96EB-2247-9E7D-677BFA3D3D21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2020-01-28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DRAFT – SEPT 23, 2019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BC17-A734-A748-B23F-E2E693D5C4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39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D6600-787F-154E-A6DD-926CD31617D3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2020-01-28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DRAFT – SEPT 23, 2019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BC17-A734-A748-B23F-E2E693D5C4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71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FB41-E9E9-894C-AFC3-6B02AFCB659E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2020-01-28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DRAFT – SEPT 23, 2019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BC17-A734-A748-B23F-E2E693D5C4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407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0B56D33-0E3C-054E-B613-70BDF267FCD2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pPr defTabSz="457200"/>
              <a:t>2020-01-28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928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>
                <a:solidFill>
                  <a:prstClr val="black">
                    <a:tint val="75000"/>
                  </a:prstClr>
                </a:solidFill>
              </a:rPr>
              <a:t>DRAFT – SEPT 23, 2019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B39BC17-A734-A748-B23F-E2E693D5C4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45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>
              <a:lumMod val="65000"/>
              <a:lumOff val="3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ealthcommons.ca/contact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www.healthycommunities.org/resources/community-health-assessment-toolk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C3E827E9-00C6-C740-BC85-770ACE9A8BE8}"/>
              </a:ext>
            </a:extLst>
          </p:cNvPr>
          <p:cNvSpPr/>
          <p:nvPr/>
        </p:nvSpPr>
        <p:spPr>
          <a:xfrm>
            <a:off x="8926381" y="3511691"/>
            <a:ext cx="165295" cy="1187841"/>
          </a:xfrm>
          <a:custGeom>
            <a:avLst/>
            <a:gdLst>
              <a:gd name="connsiteX0" fmla="*/ 108145 w 165295"/>
              <a:gd name="connsiteY0" fmla="*/ 391 h 1187841"/>
              <a:gd name="connsiteX1" fmla="*/ 108145 w 165295"/>
              <a:gd name="connsiteY1" fmla="*/ 391 h 1187841"/>
              <a:gd name="connsiteX2" fmla="*/ 66870 w 165295"/>
              <a:gd name="connsiteY2" fmla="*/ 9916 h 1187841"/>
              <a:gd name="connsiteX3" fmla="*/ 60520 w 165295"/>
              <a:gd name="connsiteY3" fmla="*/ 28966 h 1187841"/>
              <a:gd name="connsiteX4" fmla="*/ 50995 w 165295"/>
              <a:gd name="connsiteY4" fmla="*/ 57541 h 1187841"/>
              <a:gd name="connsiteX5" fmla="*/ 47820 w 165295"/>
              <a:gd name="connsiteY5" fmla="*/ 67066 h 1187841"/>
              <a:gd name="connsiteX6" fmla="*/ 44645 w 165295"/>
              <a:gd name="connsiteY6" fmla="*/ 79766 h 1187841"/>
              <a:gd name="connsiteX7" fmla="*/ 38295 w 165295"/>
              <a:gd name="connsiteY7" fmla="*/ 292491 h 1187841"/>
              <a:gd name="connsiteX8" fmla="*/ 35120 w 165295"/>
              <a:gd name="connsiteY8" fmla="*/ 324241 h 1187841"/>
              <a:gd name="connsiteX9" fmla="*/ 31945 w 165295"/>
              <a:gd name="connsiteY9" fmla="*/ 368691 h 1187841"/>
              <a:gd name="connsiteX10" fmla="*/ 28770 w 165295"/>
              <a:gd name="connsiteY10" fmla="*/ 419491 h 1187841"/>
              <a:gd name="connsiteX11" fmla="*/ 22420 w 165295"/>
              <a:gd name="connsiteY11" fmla="*/ 438541 h 1187841"/>
              <a:gd name="connsiteX12" fmla="*/ 16070 w 165295"/>
              <a:gd name="connsiteY12" fmla="*/ 457591 h 1187841"/>
              <a:gd name="connsiteX13" fmla="*/ 12895 w 165295"/>
              <a:gd name="connsiteY13" fmla="*/ 470291 h 1187841"/>
              <a:gd name="connsiteX14" fmla="*/ 3370 w 165295"/>
              <a:gd name="connsiteY14" fmla="*/ 489341 h 1187841"/>
              <a:gd name="connsiteX15" fmla="*/ 3370 w 165295"/>
              <a:gd name="connsiteY15" fmla="*/ 609991 h 1187841"/>
              <a:gd name="connsiteX16" fmla="*/ 12895 w 165295"/>
              <a:gd name="connsiteY16" fmla="*/ 641741 h 1187841"/>
              <a:gd name="connsiteX17" fmla="*/ 16070 w 165295"/>
              <a:gd name="connsiteY17" fmla="*/ 651266 h 1187841"/>
              <a:gd name="connsiteX18" fmla="*/ 19245 w 165295"/>
              <a:gd name="connsiteY18" fmla="*/ 667141 h 1187841"/>
              <a:gd name="connsiteX19" fmla="*/ 22420 w 165295"/>
              <a:gd name="connsiteY19" fmla="*/ 676666 h 1187841"/>
              <a:gd name="connsiteX20" fmla="*/ 25595 w 165295"/>
              <a:gd name="connsiteY20" fmla="*/ 689366 h 1187841"/>
              <a:gd name="connsiteX21" fmla="*/ 22420 w 165295"/>
              <a:gd name="connsiteY21" fmla="*/ 733816 h 1187841"/>
              <a:gd name="connsiteX22" fmla="*/ 19245 w 165295"/>
              <a:gd name="connsiteY22" fmla="*/ 743341 h 1187841"/>
              <a:gd name="connsiteX23" fmla="*/ 25595 w 165295"/>
              <a:gd name="connsiteY23" fmla="*/ 784616 h 1187841"/>
              <a:gd name="connsiteX24" fmla="*/ 28770 w 165295"/>
              <a:gd name="connsiteY24" fmla="*/ 794141 h 1187841"/>
              <a:gd name="connsiteX25" fmla="*/ 31945 w 165295"/>
              <a:gd name="connsiteY25" fmla="*/ 927491 h 1187841"/>
              <a:gd name="connsiteX26" fmla="*/ 28770 w 165295"/>
              <a:gd name="connsiteY26" fmla="*/ 940191 h 1187841"/>
              <a:gd name="connsiteX27" fmla="*/ 19245 w 165295"/>
              <a:gd name="connsiteY27" fmla="*/ 1025916 h 1187841"/>
              <a:gd name="connsiteX28" fmla="*/ 16070 w 165295"/>
              <a:gd name="connsiteY28" fmla="*/ 1048141 h 1187841"/>
              <a:gd name="connsiteX29" fmla="*/ 12895 w 165295"/>
              <a:gd name="connsiteY29" fmla="*/ 1076716 h 1187841"/>
              <a:gd name="connsiteX30" fmla="*/ 9720 w 165295"/>
              <a:gd name="connsiteY30" fmla="*/ 1092591 h 1187841"/>
              <a:gd name="connsiteX31" fmla="*/ 9720 w 165295"/>
              <a:gd name="connsiteY31" fmla="*/ 1162441 h 1187841"/>
              <a:gd name="connsiteX32" fmla="*/ 16070 w 165295"/>
              <a:gd name="connsiteY32" fmla="*/ 1181491 h 1187841"/>
              <a:gd name="connsiteX33" fmla="*/ 35120 w 165295"/>
              <a:gd name="connsiteY33" fmla="*/ 1187841 h 1187841"/>
              <a:gd name="connsiteX34" fmla="*/ 63695 w 165295"/>
              <a:gd name="connsiteY34" fmla="*/ 1184666 h 1187841"/>
              <a:gd name="connsiteX35" fmla="*/ 73220 w 165295"/>
              <a:gd name="connsiteY35" fmla="*/ 1181491 h 1187841"/>
              <a:gd name="connsiteX36" fmla="*/ 89095 w 165295"/>
              <a:gd name="connsiteY36" fmla="*/ 1178316 h 1187841"/>
              <a:gd name="connsiteX37" fmla="*/ 101795 w 165295"/>
              <a:gd name="connsiteY37" fmla="*/ 1181491 h 1187841"/>
              <a:gd name="connsiteX38" fmla="*/ 124020 w 165295"/>
              <a:gd name="connsiteY38" fmla="*/ 1187841 h 1187841"/>
              <a:gd name="connsiteX39" fmla="*/ 139895 w 165295"/>
              <a:gd name="connsiteY39" fmla="*/ 1184666 h 1187841"/>
              <a:gd name="connsiteX40" fmla="*/ 143070 w 165295"/>
              <a:gd name="connsiteY40" fmla="*/ 1175141 h 1187841"/>
              <a:gd name="connsiteX41" fmla="*/ 146245 w 165295"/>
              <a:gd name="connsiteY41" fmla="*/ 1146566 h 1187841"/>
              <a:gd name="connsiteX42" fmla="*/ 143070 w 165295"/>
              <a:gd name="connsiteY42" fmla="*/ 1064016 h 1187841"/>
              <a:gd name="connsiteX43" fmla="*/ 136720 w 165295"/>
              <a:gd name="connsiteY43" fmla="*/ 1016391 h 1187841"/>
              <a:gd name="connsiteX44" fmla="*/ 133545 w 165295"/>
              <a:gd name="connsiteY44" fmla="*/ 949716 h 1187841"/>
              <a:gd name="connsiteX45" fmla="*/ 130370 w 165295"/>
              <a:gd name="connsiteY45" fmla="*/ 940191 h 1187841"/>
              <a:gd name="connsiteX46" fmla="*/ 127195 w 165295"/>
              <a:gd name="connsiteY46" fmla="*/ 924316 h 1187841"/>
              <a:gd name="connsiteX47" fmla="*/ 124020 w 165295"/>
              <a:gd name="connsiteY47" fmla="*/ 911616 h 1187841"/>
              <a:gd name="connsiteX48" fmla="*/ 120845 w 165295"/>
              <a:gd name="connsiteY48" fmla="*/ 886216 h 1187841"/>
              <a:gd name="connsiteX49" fmla="*/ 124020 w 165295"/>
              <a:gd name="connsiteY49" fmla="*/ 819541 h 1187841"/>
              <a:gd name="connsiteX50" fmla="*/ 127195 w 165295"/>
              <a:gd name="connsiteY50" fmla="*/ 803666 h 1187841"/>
              <a:gd name="connsiteX51" fmla="*/ 130370 w 165295"/>
              <a:gd name="connsiteY51" fmla="*/ 784616 h 1187841"/>
              <a:gd name="connsiteX52" fmla="*/ 127195 w 165295"/>
              <a:gd name="connsiteY52" fmla="*/ 689366 h 1187841"/>
              <a:gd name="connsiteX53" fmla="*/ 124020 w 165295"/>
              <a:gd name="connsiteY53" fmla="*/ 673491 h 1187841"/>
              <a:gd name="connsiteX54" fmla="*/ 117670 w 165295"/>
              <a:gd name="connsiteY54" fmla="*/ 651266 h 1187841"/>
              <a:gd name="connsiteX55" fmla="*/ 120845 w 165295"/>
              <a:gd name="connsiteY55" fmla="*/ 616341 h 1187841"/>
              <a:gd name="connsiteX56" fmla="*/ 139895 w 165295"/>
              <a:gd name="connsiteY56" fmla="*/ 609991 h 1187841"/>
              <a:gd name="connsiteX57" fmla="*/ 146245 w 165295"/>
              <a:gd name="connsiteY57" fmla="*/ 600466 h 1187841"/>
              <a:gd name="connsiteX58" fmla="*/ 152595 w 165295"/>
              <a:gd name="connsiteY58" fmla="*/ 581416 h 1187841"/>
              <a:gd name="connsiteX59" fmla="*/ 158945 w 165295"/>
              <a:gd name="connsiteY59" fmla="*/ 571891 h 1187841"/>
              <a:gd name="connsiteX60" fmla="*/ 165295 w 165295"/>
              <a:gd name="connsiteY60" fmla="*/ 543316 h 1187841"/>
              <a:gd name="connsiteX61" fmla="*/ 162120 w 165295"/>
              <a:gd name="connsiteY61" fmla="*/ 482991 h 1187841"/>
              <a:gd name="connsiteX62" fmla="*/ 149420 w 165295"/>
              <a:gd name="connsiteY62" fmla="*/ 463941 h 1187841"/>
              <a:gd name="connsiteX63" fmla="*/ 143070 w 165295"/>
              <a:gd name="connsiteY63" fmla="*/ 454416 h 1187841"/>
              <a:gd name="connsiteX64" fmla="*/ 139895 w 165295"/>
              <a:gd name="connsiteY64" fmla="*/ 444891 h 1187841"/>
              <a:gd name="connsiteX65" fmla="*/ 130370 w 165295"/>
              <a:gd name="connsiteY65" fmla="*/ 441716 h 1187841"/>
              <a:gd name="connsiteX66" fmla="*/ 124020 w 165295"/>
              <a:gd name="connsiteY66" fmla="*/ 432191 h 1187841"/>
              <a:gd name="connsiteX67" fmla="*/ 120845 w 165295"/>
              <a:gd name="connsiteY67" fmla="*/ 419491 h 1187841"/>
              <a:gd name="connsiteX68" fmla="*/ 117670 w 165295"/>
              <a:gd name="connsiteY68" fmla="*/ 409966 h 1187841"/>
              <a:gd name="connsiteX69" fmla="*/ 114495 w 165295"/>
              <a:gd name="connsiteY69" fmla="*/ 397266 h 1187841"/>
              <a:gd name="connsiteX70" fmla="*/ 108145 w 165295"/>
              <a:gd name="connsiteY70" fmla="*/ 378216 h 1187841"/>
              <a:gd name="connsiteX71" fmla="*/ 111320 w 165295"/>
              <a:gd name="connsiteY71" fmla="*/ 317891 h 1187841"/>
              <a:gd name="connsiteX72" fmla="*/ 117670 w 165295"/>
              <a:gd name="connsiteY72" fmla="*/ 175016 h 1187841"/>
              <a:gd name="connsiteX73" fmla="*/ 127195 w 165295"/>
              <a:gd name="connsiteY73" fmla="*/ 143266 h 1187841"/>
              <a:gd name="connsiteX74" fmla="*/ 130370 w 165295"/>
              <a:gd name="connsiteY74" fmla="*/ 133741 h 1187841"/>
              <a:gd name="connsiteX75" fmla="*/ 133545 w 165295"/>
              <a:gd name="connsiteY75" fmla="*/ 121041 h 1187841"/>
              <a:gd name="connsiteX76" fmla="*/ 143070 w 165295"/>
              <a:gd name="connsiteY76" fmla="*/ 101991 h 1187841"/>
              <a:gd name="connsiteX77" fmla="*/ 136720 w 165295"/>
              <a:gd name="connsiteY77" fmla="*/ 57541 h 1187841"/>
              <a:gd name="connsiteX78" fmla="*/ 130370 w 165295"/>
              <a:gd name="connsiteY78" fmla="*/ 48016 h 1187841"/>
              <a:gd name="connsiteX79" fmla="*/ 124020 w 165295"/>
              <a:gd name="connsiteY79" fmla="*/ 28966 h 1187841"/>
              <a:gd name="connsiteX80" fmla="*/ 120845 w 165295"/>
              <a:gd name="connsiteY80" fmla="*/ 19441 h 1187841"/>
              <a:gd name="connsiteX81" fmla="*/ 114495 w 165295"/>
              <a:gd name="connsiteY81" fmla="*/ 9916 h 1187841"/>
              <a:gd name="connsiteX82" fmla="*/ 111320 w 165295"/>
              <a:gd name="connsiteY82" fmla="*/ 391 h 1187841"/>
              <a:gd name="connsiteX83" fmla="*/ 108145 w 165295"/>
              <a:gd name="connsiteY83" fmla="*/ 391 h 1187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165295" h="1187841">
                <a:moveTo>
                  <a:pt x="108145" y="391"/>
                </a:moveTo>
                <a:lnTo>
                  <a:pt x="108145" y="391"/>
                </a:lnTo>
                <a:cubicBezTo>
                  <a:pt x="104466" y="759"/>
                  <a:pt x="73812" y="-1191"/>
                  <a:pt x="66870" y="9916"/>
                </a:cubicBezTo>
                <a:cubicBezTo>
                  <a:pt x="63322" y="15592"/>
                  <a:pt x="62637" y="22616"/>
                  <a:pt x="60520" y="28966"/>
                </a:cubicBezTo>
                <a:lnTo>
                  <a:pt x="50995" y="57541"/>
                </a:lnTo>
                <a:cubicBezTo>
                  <a:pt x="49937" y="60716"/>
                  <a:pt x="48632" y="63819"/>
                  <a:pt x="47820" y="67066"/>
                </a:cubicBezTo>
                <a:lnTo>
                  <a:pt x="44645" y="79766"/>
                </a:lnTo>
                <a:cubicBezTo>
                  <a:pt x="43095" y="152608"/>
                  <a:pt x="43070" y="220862"/>
                  <a:pt x="38295" y="292491"/>
                </a:cubicBezTo>
                <a:cubicBezTo>
                  <a:pt x="37587" y="303104"/>
                  <a:pt x="36003" y="313642"/>
                  <a:pt x="35120" y="324241"/>
                </a:cubicBezTo>
                <a:cubicBezTo>
                  <a:pt x="33886" y="339044"/>
                  <a:pt x="32933" y="353869"/>
                  <a:pt x="31945" y="368691"/>
                </a:cubicBezTo>
                <a:cubicBezTo>
                  <a:pt x="30816" y="385620"/>
                  <a:pt x="31062" y="402680"/>
                  <a:pt x="28770" y="419491"/>
                </a:cubicBezTo>
                <a:cubicBezTo>
                  <a:pt x="27866" y="426123"/>
                  <a:pt x="24537" y="432191"/>
                  <a:pt x="22420" y="438541"/>
                </a:cubicBezTo>
                <a:lnTo>
                  <a:pt x="16070" y="457591"/>
                </a:lnTo>
                <a:cubicBezTo>
                  <a:pt x="15012" y="461824"/>
                  <a:pt x="14614" y="466280"/>
                  <a:pt x="12895" y="470291"/>
                </a:cubicBezTo>
                <a:cubicBezTo>
                  <a:pt x="-5569" y="513375"/>
                  <a:pt x="16749" y="449205"/>
                  <a:pt x="3370" y="489341"/>
                </a:cubicBezTo>
                <a:cubicBezTo>
                  <a:pt x="1193" y="548128"/>
                  <a:pt x="-2979" y="562377"/>
                  <a:pt x="3370" y="609991"/>
                </a:cubicBezTo>
                <a:cubicBezTo>
                  <a:pt x="4436" y="617988"/>
                  <a:pt x="10890" y="635726"/>
                  <a:pt x="12895" y="641741"/>
                </a:cubicBezTo>
                <a:cubicBezTo>
                  <a:pt x="13953" y="644916"/>
                  <a:pt x="15414" y="647984"/>
                  <a:pt x="16070" y="651266"/>
                </a:cubicBezTo>
                <a:cubicBezTo>
                  <a:pt x="17128" y="656558"/>
                  <a:pt x="17936" y="661906"/>
                  <a:pt x="19245" y="667141"/>
                </a:cubicBezTo>
                <a:cubicBezTo>
                  <a:pt x="20057" y="670388"/>
                  <a:pt x="21501" y="673448"/>
                  <a:pt x="22420" y="676666"/>
                </a:cubicBezTo>
                <a:cubicBezTo>
                  <a:pt x="23619" y="680862"/>
                  <a:pt x="24537" y="685133"/>
                  <a:pt x="25595" y="689366"/>
                </a:cubicBezTo>
                <a:cubicBezTo>
                  <a:pt x="24537" y="704183"/>
                  <a:pt x="24156" y="719063"/>
                  <a:pt x="22420" y="733816"/>
                </a:cubicBezTo>
                <a:cubicBezTo>
                  <a:pt x="22029" y="737140"/>
                  <a:pt x="19245" y="739994"/>
                  <a:pt x="19245" y="743341"/>
                </a:cubicBezTo>
                <a:cubicBezTo>
                  <a:pt x="19245" y="757415"/>
                  <a:pt x="21761" y="771196"/>
                  <a:pt x="25595" y="784616"/>
                </a:cubicBezTo>
                <a:cubicBezTo>
                  <a:pt x="26514" y="787834"/>
                  <a:pt x="27712" y="790966"/>
                  <a:pt x="28770" y="794141"/>
                </a:cubicBezTo>
                <a:cubicBezTo>
                  <a:pt x="37400" y="863182"/>
                  <a:pt x="37608" y="842546"/>
                  <a:pt x="31945" y="927491"/>
                </a:cubicBezTo>
                <a:cubicBezTo>
                  <a:pt x="31655" y="931845"/>
                  <a:pt x="29828" y="935958"/>
                  <a:pt x="28770" y="940191"/>
                </a:cubicBezTo>
                <a:cubicBezTo>
                  <a:pt x="22142" y="1019726"/>
                  <a:pt x="30480" y="992211"/>
                  <a:pt x="19245" y="1025916"/>
                </a:cubicBezTo>
                <a:cubicBezTo>
                  <a:pt x="18187" y="1033324"/>
                  <a:pt x="16998" y="1040715"/>
                  <a:pt x="16070" y="1048141"/>
                </a:cubicBezTo>
                <a:cubicBezTo>
                  <a:pt x="14881" y="1057651"/>
                  <a:pt x="14250" y="1067229"/>
                  <a:pt x="12895" y="1076716"/>
                </a:cubicBezTo>
                <a:cubicBezTo>
                  <a:pt x="12132" y="1082058"/>
                  <a:pt x="10778" y="1087299"/>
                  <a:pt x="9720" y="1092591"/>
                </a:cubicBezTo>
                <a:cubicBezTo>
                  <a:pt x="7313" y="1123876"/>
                  <a:pt x="3977" y="1133726"/>
                  <a:pt x="9720" y="1162441"/>
                </a:cubicBezTo>
                <a:cubicBezTo>
                  <a:pt x="11033" y="1169005"/>
                  <a:pt x="9720" y="1179374"/>
                  <a:pt x="16070" y="1181491"/>
                </a:cubicBezTo>
                <a:lnTo>
                  <a:pt x="35120" y="1187841"/>
                </a:lnTo>
                <a:cubicBezTo>
                  <a:pt x="44645" y="1186783"/>
                  <a:pt x="54242" y="1186242"/>
                  <a:pt x="63695" y="1184666"/>
                </a:cubicBezTo>
                <a:cubicBezTo>
                  <a:pt x="66996" y="1184116"/>
                  <a:pt x="69973" y="1182303"/>
                  <a:pt x="73220" y="1181491"/>
                </a:cubicBezTo>
                <a:cubicBezTo>
                  <a:pt x="78455" y="1180182"/>
                  <a:pt x="83803" y="1179374"/>
                  <a:pt x="89095" y="1178316"/>
                </a:cubicBezTo>
                <a:cubicBezTo>
                  <a:pt x="93328" y="1179374"/>
                  <a:pt x="97599" y="1180292"/>
                  <a:pt x="101795" y="1181491"/>
                </a:cubicBezTo>
                <a:cubicBezTo>
                  <a:pt x="133679" y="1190601"/>
                  <a:pt x="84318" y="1177915"/>
                  <a:pt x="124020" y="1187841"/>
                </a:cubicBezTo>
                <a:cubicBezTo>
                  <a:pt x="129312" y="1186783"/>
                  <a:pt x="135405" y="1187659"/>
                  <a:pt x="139895" y="1184666"/>
                </a:cubicBezTo>
                <a:cubicBezTo>
                  <a:pt x="142680" y="1182810"/>
                  <a:pt x="142520" y="1178442"/>
                  <a:pt x="143070" y="1175141"/>
                </a:cubicBezTo>
                <a:cubicBezTo>
                  <a:pt x="144646" y="1165688"/>
                  <a:pt x="145187" y="1156091"/>
                  <a:pt x="146245" y="1146566"/>
                </a:cubicBezTo>
                <a:cubicBezTo>
                  <a:pt x="145187" y="1119049"/>
                  <a:pt x="144556" y="1091513"/>
                  <a:pt x="143070" y="1064016"/>
                </a:cubicBezTo>
                <a:cubicBezTo>
                  <a:pt x="141347" y="1032132"/>
                  <a:pt x="142041" y="1037674"/>
                  <a:pt x="136720" y="1016391"/>
                </a:cubicBezTo>
                <a:cubicBezTo>
                  <a:pt x="135662" y="994166"/>
                  <a:pt x="135393" y="971889"/>
                  <a:pt x="133545" y="949716"/>
                </a:cubicBezTo>
                <a:cubicBezTo>
                  <a:pt x="133267" y="946381"/>
                  <a:pt x="131182" y="943438"/>
                  <a:pt x="130370" y="940191"/>
                </a:cubicBezTo>
                <a:cubicBezTo>
                  <a:pt x="129061" y="934956"/>
                  <a:pt x="128366" y="929584"/>
                  <a:pt x="127195" y="924316"/>
                </a:cubicBezTo>
                <a:cubicBezTo>
                  <a:pt x="126248" y="920056"/>
                  <a:pt x="124737" y="915920"/>
                  <a:pt x="124020" y="911616"/>
                </a:cubicBezTo>
                <a:cubicBezTo>
                  <a:pt x="122617" y="903200"/>
                  <a:pt x="121903" y="894683"/>
                  <a:pt x="120845" y="886216"/>
                </a:cubicBezTo>
                <a:cubicBezTo>
                  <a:pt x="121903" y="863991"/>
                  <a:pt x="122313" y="841726"/>
                  <a:pt x="124020" y="819541"/>
                </a:cubicBezTo>
                <a:cubicBezTo>
                  <a:pt x="124434" y="814160"/>
                  <a:pt x="126230" y="808975"/>
                  <a:pt x="127195" y="803666"/>
                </a:cubicBezTo>
                <a:cubicBezTo>
                  <a:pt x="128347" y="797332"/>
                  <a:pt x="129312" y="790966"/>
                  <a:pt x="130370" y="784616"/>
                </a:cubicBezTo>
                <a:cubicBezTo>
                  <a:pt x="129312" y="752866"/>
                  <a:pt x="129007" y="721082"/>
                  <a:pt x="127195" y="689366"/>
                </a:cubicBezTo>
                <a:cubicBezTo>
                  <a:pt x="126887" y="683978"/>
                  <a:pt x="125191" y="678759"/>
                  <a:pt x="124020" y="673491"/>
                </a:cubicBezTo>
                <a:cubicBezTo>
                  <a:pt x="121362" y="661531"/>
                  <a:pt x="121206" y="661873"/>
                  <a:pt x="117670" y="651266"/>
                </a:cubicBezTo>
                <a:cubicBezTo>
                  <a:pt x="118728" y="639624"/>
                  <a:pt x="115303" y="626633"/>
                  <a:pt x="120845" y="616341"/>
                </a:cubicBezTo>
                <a:cubicBezTo>
                  <a:pt x="124018" y="610448"/>
                  <a:pt x="139895" y="609991"/>
                  <a:pt x="139895" y="609991"/>
                </a:cubicBezTo>
                <a:cubicBezTo>
                  <a:pt x="142012" y="606816"/>
                  <a:pt x="144695" y="603953"/>
                  <a:pt x="146245" y="600466"/>
                </a:cubicBezTo>
                <a:cubicBezTo>
                  <a:pt x="148963" y="594349"/>
                  <a:pt x="148882" y="586985"/>
                  <a:pt x="152595" y="581416"/>
                </a:cubicBezTo>
                <a:cubicBezTo>
                  <a:pt x="154712" y="578241"/>
                  <a:pt x="157238" y="575304"/>
                  <a:pt x="158945" y="571891"/>
                </a:cubicBezTo>
                <a:cubicBezTo>
                  <a:pt x="162853" y="564075"/>
                  <a:pt x="164076" y="550633"/>
                  <a:pt x="165295" y="543316"/>
                </a:cubicBezTo>
                <a:cubicBezTo>
                  <a:pt x="164237" y="523208"/>
                  <a:pt x="166069" y="502736"/>
                  <a:pt x="162120" y="482991"/>
                </a:cubicBezTo>
                <a:cubicBezTo>
                  <a:pt x="160623" y="475507"/>
                  <a:pt x="153653" y="470291"/>
                  <a:pt x="149420" y="463941"/>
                </a:cubicBezTo>
                <a:cubicBezTo>
                  <a:pt x="147303" y="460766"/>
                  <a:pt x="144277" y="458036"/>
                  <a:pt x="143070" y="454416"/>
                </a:cubicBezTo>
                <a:cubicBezTo>
                  <a:pt x="142012" y="451241"/>
                  <a:pt x="142262" y="447258"/>
                  <a:pt x="139895" y="444891"/>
                </a:cubicBezTo>
                <a:cubicBezTo>
                  <a:pt x="137528" y="442524"/>
                  <a:pt x="133545" y="442774"/>
                  <a:pt x="130370" y="441716"/>
                </a:cubicBezTo>
                <a:cubicBezTo>
                  <a:pt x="128253" y="438541"/>
                  <a:pt x="125523" y="435698"/>
                  <a:pt x="124020" y="432191"/>
                </a:cubicBezTo>
                <a:cubicBezTo>
                  <a:pt x="122301" y="428180"/>
                  <a:pt x="122044" y="423687"/>
                  <a:pt x="120845" y="419491"/>
                </a:cubicBezTo>
                <a:cubicBezTo>
                  <a:pt x="119926" y="416273"/>
                  <a:pt x="118589" y="413184"/>
                  <a:pt x="117670" y="409966"/>
                </a:cubicBezTo>
                <a:cubicBezTo>
                  <a:pt x="116471" y="405770"/>
                  <a:pt x="115749" y="401446"/>
                  <a:pt x="114495" y="397266"/>
                </a:cubicBezTo>
                <a:cubicBezTo>
                  <a:pt x="112572" y="390855"/>
                  <a:pt x="108145" y="378216"/>
                  <a:pt x="108145" y="378216"/>
                </a:cubicBezTo>
                <a:cubicBezTo>
                  <a:pt x="109203" y="358108"/>
                  <a:pt x="110588" y="338014"/>
                  <a:pt x="111320" y="317891"/>
                </a:cubicBezTo>
                <a:cubicBezTo>
                  <a:pt x="112658" y="281099"/>
                  <a:pt x="110815" y="219575"/>
                  <a:pt x="117670" y="175016"/>
                </a:cubicBezTo>
                <a:cubicBezTo>
                  <a:pt x="119041" y="166105"/>
                  <a:pt x="124723" y="150683"/>
                  <a:pt x="127195" y="143266"/>
                </a:cubicBezTo>
                <a:cubicBezTo>
                  <a:pt x="128253" y="140091"/>
                  <a:pt x="129558" y="136988"/>
                  <a:pt x="130370" y="133741"/>
                </a:cubicBezTo>
                <a:cubicBezTo>
                  <a:pt x="131428" y="129508"/>
                  <a:pt x="131826" y="125052"/>
                  <a:pt x="133545" y="121041"/>
                </a:cubicBezTo>
                <a:cubicBezTo>
                  <a:pt x="152009" y="77957"/>
                  <a:pt x="129691" y="142127"/>
                  <a:pt x="143070" y="101991"/>
                </a:cubicBezTo>
                <a:cubicBezTo>
                  <a:pt x="142606" y="97816"/>
                  <a:pt x="139912" y="66054"/>
                  <a:pt x="136720" y="57541"/>
                </a:cubicBezTo>
                <a:cubicBezTo>
                  <a:pt x="135380" y="53968"/>
                  <a:pt x="131920" y="51503"/>
                  <a:pt x="130370" y="48016"/>
                </a:cubicBezTo>
                <a:cubicBezTo>
                  <a:pt x="127652" y="41899"/>
                  <a:pt x="126137" y="35316"/>
                  <a:pt x="124020" y="28966"/>
                </a:cubicBezTo>
                <a:cubicBezTo>
                  <a:pt x="122962" y="25791"/>
                  <a:pt x="122701" y="22226"/>
                  <a:pt x="120845" y="19441"/>
                </a:cubicBezTo>
                <a:cubicBezTo>
                  <a:pt x="118728" y="16266"/>
                  <a:pt x="116202" y="13329"/>
                  <a:pt x="114495" y="9916"/>
                </a:cubicBezTo>
                <a:cubicBezTo>
                  <a:pt x="112998" y="6923"/>
                  <a:pt x="113176" y="3176"/>
                  <a:pt x="111320" y="391"/>
                </a:cubicBezTo>
                <a:cubicBezTo>
                  <a:pt x="110733" y="-490"/>
                  <a:pt x="108674" y="391"/>
                  <a:pt x="108145" y="39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864502"/>
            <a:ext cx="9144000" cy="427809"/>
          </a:xfrm>
          <a:prstGeom prst="rect">
            <a:avLst/>
          </a:prstGeom>
        </p:spPr>
        <p:txBody>
          <a:bodyPr wrap="square" lIns="182880" rIns="182880" bIns="73152" anchor="t">
            <a:spAutoFit/>
          </a:bodyPr>
          <a:lstStyle/>
          <a:p>
            <a:pPr algn="ctr" defTabSz="457200">
              <a:spcAft>
                <a:spcPts val="300"/>
              </a:spcAft>
            </a:pPr>
            <a:r>
              <a:rPr lang="en-US" sz="2000">
                <a:solidFill>
                  <a:schemeClr val="tx1">
                    <a:lumMod val="50000"/>
                    <a:lumOff val="50000"/>
                  </a:schemeClr>
                </a:solidFill>
                <a:latin typeface="Century Gothic"/>
              </a:rPr>
              <a:t>UNDERSTANDING THE POPULATION HEALTH ASSESSMENT PROCESS</a:t>
            </a:r>
            <a:endParaRPr lang="en-US" sz="2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6564" y="1445642"/>
            <a:ext cx="4969764" cy="4547334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B23E0F68-6361-4326-92D7-41B24A3E187F}"/>
              </a:ext>
            </a:extLst>
          </p:cNvPr>
          <p:cNvSpPr txBox="1"/>
          <p:nvPr/>
        </p:nvSpPr>
        <p:spPr>
          <a:xfrm>
            <a:off x="427401" y="1492920"/>
            <a:ext cx="3389584" cy="523220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457200"/>
            <a:r>
              <a:rPr lang="en-US" sz="1600" b="1">
                <a:latin typeface="Calibri Light" panose="020F0302020204030204"/>
              </a:rPr>
              <a:t>What is it?</a:t>
            </a:r>
            <a:endParaRPr lang="en-US" sz="1600" b="1">
              <a:latin typeface="Calibri Light" panose="020F0302020204030204"/>
              <a:cs typeface="Calibri Light"/>
            </a:endParaRPr>
          </a:p>
          <a:p>
            <a:pPr defTabSz="457200"/>
            <a:endParaRPr lang="en-US" sz="1600" b="1">
              <a:solidFill>
                <a:prstClr val="black"/>
              </a:solidFill>
              <a:latin typeface="Calibri Light" panose="020F0302020204030204"/>
              <a:cs typeface="Calibri Light"/>
            </a:endParaRPr>
          </a:p>
          <a:p>
            <a:pPr defTabSz="457200"/>
            <a:r>
              <a:rPr lang="en-US" sz="1600">
                <a:latin typeface="Calibri Light" panose="020F0302020204030204"/>
              </a:rPr>
              <a:t>An evidence-informed process that involves defining and assessing the health status and needs of a community to support community engagement and health system planning. </a:t>
            </a:r>
            <a:endParaRPr lang="en-US" sz="1600">
              <a:latin typeface="Calibri Light" panose="020F0302020204030204"/>
              <a:cs typeface="Calibri Light"/>
            </a:endParaRPr>
          </a:p>
          <a:p>
            <a:pPr defTabSz="457200"/>
            <a:endParaRPr lang="en-US" sz="1600" b="1">
              <a:solidFill>
                <a:prstClr val="black"/>
              </a:solidFill>
              <a:latin typeface="Calibri Light" panose="020F0302020204030204"/>
              <a:cs typeface="Calibri Light"/>
            </a:endParaRPr>
          </a:p>
          <a:p>
            <a:pPr defTabSz="457200"/>
            <a:r>
              <a:rPr lang="en-US" sz="1600" b="1">
                <a:solidFill>
                  <a:prstClr val="black"/>
                </a:solidFill>
                <a:latin typeface="Calibri Light" panose="020F0302020204030204"/>
              </a:rPr>
              <a:t>Why do it? </a:t>
            </a:r>
            <a:endParaRPr lang="en-US" sz="1600" b="1">
              <a:solidFill>
                <a:prstClr val="black"/>
              </a:solidFill>
              <a:latin typeface="Calibri Light" panose="020F0302020204030204"/>
              <a:cs typeface="Calibri Light"/>
            </a:endParaRPr>
          </a:p>
          <a:p>
            <a:pPr defTabSz="457200"/>
            <a:endParaRPr lang="en-US" sz="1600">
              <a:solidFill>
                <a:prstClr val="black"/>
              </a:solidFill>
              <a:latin typeface="Calibri Light" panose="020F0302020204030204"/>
              <a:cs typeface="Calibri Light"/>
            </a:endParaRPr>
          </a:p>
          <a:p>
            <a:pPr defTabSz="457200"/>
            <a:r>
              <a:rPr lang="en-US" sz="1600">
                <a:solidFill>
                  <a:prstClr val="black"/>
                </a:solidFill>
                <a:latin typeface="Calibri Light" panose="020F0302020204030204"/>
              </a:rPr>
              <a:t>The assessment serves as the backbone for any population health management strategy. It allows partners to establish a shared understanding of strengths and opportunity areas, to prioritize community needs, and to collaboratively build effective solutions.</a:t>
            </a:r>
            <a:endParaRPr lang="en-US" sz="1600">
              <a:solidFill>
                <a:prstClr val="black"/>
              </a:solidFill>
              <a:latin typeface="Calibri Light" panose="020F0302020204030204"/>
              <a:cs typeface="Calibri Light"/>
            </a:endParaRPr>
          </a:p>
          <a:p>
            <a:pPr defTabSz="457200"/>
            <a:endParaRPr lang="en-US" sz="140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59BCA4-3A68-4F7E-806C-41B3C0F9BB66}"/>
              </a:ext>
            </a:extLst>
          </p:cNvPr>
          <p:cNvSpPr txBox="1"/>
          <p:nvPr/>
        </p:nvSpPr>
        <p:spPr>
          <a:xfrm>
            <a:off x="0" y="6626270"/>
            <a:ext cx="5193792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457200"/>
            <a:r>
              <a:rPr lang="en-US" sz="900">
                <a:solidFill>
                  <a:prstClr val="black">
                    <a:lumMod val="65000"/>
                    <a:lumOff val="35000"/>
                  </a:prstClr>
                </a:solidFill>
                <a:latin typeface="Calibri Light"/>
                <a:cs typeface="Calibri"/>
              </a:rPr>
              <a:t>Image from Association for Community Health Improvement. 2017. </a:t>
            </a:r>
            <a:r>
              <a:rPr lang="en-US" sz="900">
                <a:solidFill>
                  <a:prstClr val="black">
                    <a:lumMod val="65000"/>
                    <a:lumOff val="35000"/>
                  </a:prstClr>
                </a:solidFill>
                <a:latin typeface="Calibri Ligh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Community Health Assessment Toolkit</a:t>
            </a:r>
            <a:r>
              <a:rPr lang="en-US" sz="900">
                <a:solidFill>
                  <a:prstClr val="black">
                    <a:lumMod val="65000"/>
                    <a:lumOff val="35000"/>
                  </a:prstClr>
                </a:solidFill>
                <a:latin typeface="Calibri Light"/>
                <a:cs typeface="Calibri"/>
              </a:rPr>
              <a:t>.</a:t>
            </a:r>
          </a:p>
        </p:txBody>
      </p:sp>
      <p:pic>
        <p:nvPicPr>
          <p:cNvPr id="2" name="Picture 1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46273F9C-AF5A-4B59-9299-C050623998F8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43" y="54713"/>
            <a:ext cx="1110348" cy="5651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1C76C0A-C7D5-5941-B81D-F62F1654C602}"/>
              </a:ext>
            </a:extLst>
          </p:cNvPr>
          <p:cNvSpPr txBox="1"/>
          <p:nvPr/>
        </p:nvSpPr>
        <p:spPr>
          <a:xfrm>
            <a:off x="5541282" y="6549325"/>
            <a:ext cx="3602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+mj-lt"/>
              </a:rPr>
              <a:t>Contact us @ </a:t>
            </a:r>
            <a:r>
              <a:rPr lang="en-US" sz="1400">
                <a:latin typeface="+mj-lt"/>
                <a:hlinkClick r:id="rId6"/>
              </a:rPr>
              <a:t>www.healthcommons.ca/contact</a:t>
            </a:r>
            <a:r>
              <a:rPr lang="en-US" sz="140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638889"/>
      </p:ext>
    </p:extLst>
  </p:cSld>
  <p:clrMapOvr>
    <a:masterClrMapping/>
  </p:clrMapOvr>
</p:sld>
</file>

<file path=ppt/theme/theme1.xml><?xml version="1.0" encoding="utf-8"?>
<a:theme xmlns:a="http://schemas.openxmlformats.org/drawingml/2006/main" name="10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992B87927CA44B495C8DA1206E1CE" ma:contentTypeVersion="12" ma:contentTypeDescription="Create a new document." ma:contentTypeScope="" ma:versionID="bd0423105f1b4409637b070466fb57a6">
  <xsd:schema xmlns:xsd="http://www.w3.org/2001/XMLSchema" xmlns:xs="http://www.w3.org/2001/XMLSchema" xmlns:p="http://schemas.microsoft.com/office/2006/metadata/properties" xmlns:ns1="http://schemas.microsoft.com/sharepoint/v3" xmlns:ns2="fe1ff5bd-6c57-4e1d-8b4b-98bb05c4ed06" xmlns:ns3="40e823d3-59db-4153-a34d-70a071d97d0c" targetNamespace="http://schemas.microsoft.com/office/2006/metadata/properties" ma:root="true" ma:fieldsID="9188041873834e1a4b5bab3d12c84d13" ns1:_="" ns2:_="" ns3:_="">
    <xsd:import namespace="http://schemas.microsoft.com/sharepoint/v3"/>
    <xsd:import namespace="fe1ff5bd-6c57-4e1d-8b4b-98bb05c4ed06"/>
    <xsd:import namespace="40e823d3-59db-4153-a34d-70a071d97d0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1ff5bd-6c57-4e1d-8b4b-98bb05c4ed0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e823d3-59db-4153-a34d-70a071d97d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239BE7-2C6E-4292-B007-89499A2635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e1ff5bd-6c57-4e1d-8b4b-98bb05c4ed06"/>
    <ds:schemaRef ds:uri="40e823d3-59db-4153-a34d-70a071d97d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16BBD4-6219-4AC8-A4E9-DD102A1CF54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635F3C05-ACFC-433E-B6CE-67C552A61E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On-screen Show (4:3)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10_Office Theme</vt:lpstr>
      <vt:lpstr>PowerPoint Presentation</vt:lpstr>
    </vt:vector>
  </TitlesOfParts>
  <Company>Sinai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Grab a slides</dc:title>
  <dc:creator>Alexandra Piatkowski</dc:creator>
  <cp:revision>4</cp:revision>
  <cp:lastPrinted>2019-12-03T20:20:16Z</cp:lastPrinted>
  <dcterms:created xsi:type="dcterms:W3CDTF">2019-12-03T19:24:31Z</dcterms:created>
  <dcterms:modified xsi:type="dcterms:W3CDTF">2020-01-29T00:08:38Z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0x0101004AC992B87927CA44B495C8DA1206E1CE</vt:lpwstr>
  </property>
</Properties>
</file>