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6" r:id="rId5"/>
    <p:sldMasterId id="2147483668" r:id="rId6"/>
  </p:sldMasterIdLst>
  <p:notesMasterIdLst>
    <p:notesMasterId r:id="rId13"/>
  </p:notesMasterIdLst>
  <p:handoutMasterIdLst>
    <p:handoutMasterId r:id="rId14"/>
  </p:handoutMasterIdLst>
  <p:sldIdLst>
    <p:sldId id="259" r:id="rId7"/>
    <p:sldId id="264" r:id="rId8"/>
    <p:sldId id="265" r:id="rId9"/>
    <p:sldId id="262" r:id="rId10"/>
    <p:sldId id="269" r:id="rId11"/>
    <p:sldId id="270" r:id="rId12"/>
  </p:sldIdLst>
  <p:sldSz cx="9144000" cy="6858000" type="letter"/>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xandra Piatkowski" initials="AP" lastIdx="1" clrIdx="0">
    <p:extLst>
      <p:ext uri="{19B8F6BF-5375-455C-9EA6-DF929625EA0E}">
        <p15:presenceInfo xmlns:p15="http://schemas.microsoft.com/office/powerpoint/2012/main" userId="S-1-5-21-839522115-1275210071-1801674531-321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2B91"/>
    <a:srgbClr val="242061"/>
    <a:srgbClr val="ED217C"/>
    <a:srgbClr val="D7DF20"/>
    <a:srgbClr val="F25929"/>
    <a:srgbClr val="FCB0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2850F7-5240-2028-815C-B3FCEE2F4B08}" v="225" dt="2020-01-09T22:50:05.369"/>
    <p1510:client id="{38D4C5E9-2CAD-3379-A24D-7C43213B9D08}" v="8" dt="2020-01-27T17:01:01.648"/>
    <p1510:client id="{FE02CCCE-815F-7DAE-C651-03F63182FC99}" v="3" dt="2020-01-10T16:44:07.1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5394" autoAdjust="0"/>
  </p:normalViewPr>
  <p:slideViewPr>
    <p:cSldViewPr snapToGrid="0" snapToObjects="1">
      <p:cViewPr varScale="1">
        <p:scale>
          <a:sx n="70" d="100"/>
          <a:sy n="70" d="100"/>
        </p:scale>
        <p:origin x="1164" y="60"/>
      </p:cViewPr>
      <p:guideLst/>
    </p:cSldViewPr>
  </p:slideViewPr>
  <p:notesTextViewPr>
    <p:cViewPr>
      <p:scale>
        <a:sx n="1" d="1"/>
        <a:sy n="1" d="1"/>
      </p:scale>
      <p:origin x="0" y="0"/>
    </p:cViewPr>
  </p:notesTextViewPr>
  <p:notesViewPr>
    <p:cSldViewPr snapToGrid="0" snapToObjects="1">
      <p:cViewPr varScale="1">
        <p:scale>
          <a:sx n="52" d="100"/>
          <a:sy n="52" d="100"/>
        </p:scale>
        <p:origin x="2656" y="6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3334D4AD-41D6-4BCD-8A1B-D2A4B2391476}" type="datetimeFigureOut">
              <a:rPr lang="en-US" smtClean="0"/>
              <a:t>1/28/2020</a:t>
            </a:fld>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B231A18-397D-4891-9305-7F274819DCF6}" type="slidenum">
              <a:rPr lang="en-US" smtClean="0"/>
              <a:t>‹#›</a:t>
            </a:fld>
            <a:endParaRPr lang="en-US"/>
          </a:p>
        </p:txBody>
      </p:sp>
      <p:sp>
        <p:nvSpPr>
          <p:cNvPr id="6" name="Footer Placeholder 5"/>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Tree>
    <p:extLst>
      <p:ext uri="{BB962C8B-B14F-4D97-AF65-F5344CB8AC3E}">
        <p14:creationId xmlns:p14="http://schemas.microsoft.com/office/powerpoint/2010/main" val="34766793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4970DF2-7A29-4966-89EC-C1A9E92F25F4}" type="datetimeFigureOut">
              <a:rPr lang="en-US" smtClean="0"/>
              <a:t>1/28/2020</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4513090-3A51-40EA-98AE-9AA307BA79DF}" type="slidenum">
              <a:rPr lang="en-US" smtClean="0"/>
              <a:t>‹#›</a:t>
            </a:fld>
            <a:endParaRPr lang="en-US"/>
          </a:p>
        </p:txBody>
      </p:sp>
    </p:spTree>
    <p:extLst>
      <p:ext uri="{BB962C8B-B14F-4D97-AF65-F5344CB8AC3E}">
        <p14:creationId xmlns:p14="http://schemas.microsoft.com/office/powerpoint/2010/main" val="1309312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513090-3A51-40EA-98AE-9AA307BA79DF}" type="slidenum">
              <a:rPr lang="en-US" smtClean="0"/>
              <a:t>2</a:t>
            </a:fld>
            <a:endParaRPr lang="en-US"/>
          </a:p>
        </p:txBody>
      </p:sp>
    </p:spTree>
    <p:extLst>
      <p:ext uri="{BB962C8B-B14F-4D97-AF65-F5344CB8AC3E}">
        <p14:creationId xmlns:p14="http://schemas.microsoft.com/office/powerpoint/2010/main" val="3916011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4513090-3A51-40EA-98AE-9AA307BA79DF}" type="slidenum">
              <a:rPr lang="en-US" smtClean="0"/>
              <a:t>3</a:t>
            </a:fld>
            <a:endParaRPr lang="en-US"/>
          </a:p>
        </p:txBody>
      </p:sp>
    </p:spTree>
    <p:extLst>
      <p:ext uri="{BB962C8B-B14F-4D97-AF65-F5344CB8AC3E}">
        <p14:creationId xmlns:p14="http://schemas.microsoft.com/office/powerpoint/2010/main" val="2799974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5CCC7-07E8-A744-8250-7C7CE9748CBE}"/>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6C614259-D539-904B-9E1A-1899F5BAE379}"/>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F79EFBF4-C741-AC46-A1E0-4A4017105280}"/>
              </a:ext>
            </a:extLst>
          </p:cNvPr>
          <p:cNvSpPr>
            <a:spLocks noGrp="1"/>
          </p:cNvSpPr>
          <p:nvPr>
            <p:ph type="dt" sz="half" idx="10"/>
          </p:nvPr>
        </p:nvSpPr>
        <p:spPr/>
        <p:txBody>
          <a:bodyPr/>
          <a:lstStyle/>
          <a:p>
            <a:fld id="{6F3D9A81-3346-A84C-83EE-3F7D6F93FBAC}" type="datetimeFigureOut">
              <a:rPr lang="en-US" smtClean="0"/>
              <a:t>1/28/2020</a:t>
            </a:fld>
            <a:endParaRPr lang="en-US"/>
          </a:p>
        </p:txBody>
      </p:sp>
      <p:sp>
        <p:nvSpPr>
          <p:cNvPr id="5" name="Footer Placeholder 4">
            <a:extLst>
              <a:ext uri="{FF2B5EF4-FFF2-40B4-BE49-F238E27FC236}">
                <a16:creationId xmlns:a16="http://schemas.microsoft.com/office/drawing/2014/main" id="{D1858F63-58CB-EE40-AA69-B05D998634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3B661F-C9CC-0744-8802-E4CC028C1D2B}"/>
              </a:ext>
            </a:extLst>
          </p:cNvPr>
          <p:cNvSpPr>
            <a:spLocks noGrp="1"/>
          </p:cNvSpPr>
          <p:nvPr>
            <p:ph type="sldNum" sz="quarter" idx="12"/>
          </p:nvPr>
        </p:nvSpPr>
        <p:spPr/>
        <p:txBody>
          <a:bodyPr/>
          <a:lstStyle/>
          <a:p>
            <a:fld id="{8014AAA7-D6EB-744C-B0F5-5D3197FCB011}" type="slidenum">
              <a:rPr lang="en-US" smtClean="0"/>
              <a:t>‹#›</a:t>
            </a:fld>
            <a:endParaRPr lang="en-US"/>
          </a:p>
        </p:txBody>
      </p:sp>
    </p:spTree>
    <p:extLst>
      <p:ext uri="{BB962C8B-B14F-4D97-AF65-F5344CB8AC3E}">
        <p14:creationId xmlns:p14="http://schemas.microsoft.com/office/powerpoint/2010/main" val="178477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5"/>
            <a:ext cx="7886700" cy="1500187"/>
          </a:xfrm>
        </p:spPr>
        <p:txBody>
          <a:bodyPr/>
          <a:lstStyle>
            <a:lvl1pPr marL="0" indent="0">
              <a:buNone/>
              <a:defRPr sz="2400">
                <a:solidFill>
                  <a:schemeClr val="tx1"/>
                </a:solidFill>
              </a:defRPr>
            </a:lvl1pPr>
            <a:lvl2pPr marL="457189" indent="0">
              <a:buNone/>
              <a:defRPr sz="2000">
                <a:solidFill>
                  <a:schemeClr val="tx1">
                    <a:tint val="75000"/>
                  </a:schemeClr>
                </a:solidFill>
              </a:defRPr>
            </a:lvl2pPr>
            <a:lvl3pPr marL="914378"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2"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06A9F0-78E1-404C-8C46-0D8B75BE66D0}" type="datetimeFigureOut">
              <a:rPr lang="en-US" smtClean="0">
                <a:solidFill>
                  <a:prstClr val="black">
                    <a:tint val="75000"/>
                  </a:prstClr>
                </a:solidFill>
              </a:rPr>
              <a:pPr/>
              <a:t>1/28/2020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3DF019B-4F9D-4149-9E3F-5438B5C0D9B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9929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D06A9F0-78E1-404C-8C46-0D8B75BE66D0}" type="datetimeFigureOut">
              <a:rPr lang="en-US" smtClean="0">
                <a:solidFill>
                  <a:prstClr val="black">
                    <a:tint val="75000"/>
                  </a:prstClr>
                </a:solidFill>
              </a:rPr>
              <a:pPr/>
              <a:t>1/28/2020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3DF019B-4F9D-4149-9E3F-5438B5C0D9B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5678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7"/>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4"/>
            <a:ext cx="3868340" cy="82391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1" y="1681164"/>
            <a:ext cx="3887391" cy="82391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D06A9F0-78E1-404C-8C46-0D8B75BE66D0}" type="datetimeFigureOut">
              <a:rPr lang="en-US" smtClean="0">
                <a:solidFill>
                  <a:prstClr val="black">
                    <a:tint val="75000"/>
                  </a:prstClr>
                </a:solidFill>
              </a:rPr>
              <a:pPr/>
              <a:t>1/28/2020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3DF019B-4F9D-4149-9E3F-5438B5C0D9B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050595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D06A9F0-78E1-404C-8C46-0D8B75BE66D0}" type="datetimeFigureOut">
              <a:rPr lang="en-US" smtClean="0">
                <a:solidFill>
                  <a:prstClr val="black">
                    <a:tint val="75000"/>
                  </a:prstClr>
                </a:solidFill>
              </a:rPr>
              <a:pPr/>
              <a:t>1/28/2020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3DF019B-4F9D-4149-9E3F-5438B5C0D9B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951686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06A9F0-78E1-404C-8C46-0D8B75BE66D0}" type="datetimeFigureOut">
              <a:rPr lang="en-US" smtClean="0">
                <a:solidFill>
                  <a:prstClr val="black">
                    <a:tint val="75000"/>
                  </a:prstClr>
                </a:solidFill>
              </a:rPr>
              <a:pPr/>
              <a:t>1/28/2020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3DF019B-4F9D-4149-9E3F-5438B5C0D9B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997449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7"/>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189" indent="0">
              <a:buNone/>
              <a:defRPr sz="1400"/>
            </a:lvl2pPr>
            <a:lvl3pPr marL="914378" indent="0">
              <a:buNone/>
              <a:defRPr sz="1200"/>
            </a:lvl3pPr>
            <a:lvl4pPr marL="1371566" indent="0">
              <a:buNone/>
              <a:defRPr sz="1000"/>
            </a:lvl4pPr>
            <a:lvl5pPr marL="1828754" indent="0">
              <a:buNone/>
              <a:defRPr sz="1000"/>
            </a:lvl5pPr>
            <a:lvl6pPr marL="2285943" indent="0">
              <a:buNone/>
              <a:defRPr sz="1000"/>
            </a:lvl6pPr>
            <a:lvl7pPr marL="2743132"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D06A9F0-78E1-404C-8C46-0D8B75BE66D0}" type="datetimeFigureOut">
              <a:rPr lang="en-US" smtClean="0">
                <a:solidFill>
                  <a:prstClr val="black">
                    <a:tint val="75000"/>
                  </a:prstClr>
                </a:solidFill>
              </a:rPr>
              <a:pPr/>
              <a:t>1/28/2020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3DF019B-4F9D-4149-9E3F-5438B5C0D9B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626727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7"/>
            <a:ext cx="4629150" cy="4873625"/>
          </a:xfrm>
        </p:spPr>
        <p:txBody>
          <a:bodyPr anchor="t"/>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189" indent="0">
              <a:buNone/>
              <a:defRPr sz="1400"/>
            </a:lvl2pPr>
            <a:lvl3pPr marL="914378" indent="0">
              <a:buNone/>
              <a:defRPr sz="1200"/>
            </a:lvl3pPr>
            <a:lvl4pPr marL="1371566" indent="0">
              <a:buNone/>
              <a:defRPr sz="1000"/>
            </a:lvl4pPr>
            <a:lvl5pPr marL="1828754" indent="0">
              <a:buNone/>
              <a:defRPr sz="1000"/>
            </a:lvl5pPr>
            <a:lvl6pPr marL="2285943" indent="0">
              <a:buNone/>
              <a:defRPr sz="1000"/>
            </a:lvl6pPr>
            <a:lvl7pPr marL="2743132"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D06A9F0-78E1-404C-8C46-0D8B75BE66D0}" type="datetimeFigureOut">
              <a:rPr lang="en-US" smtClean="0">
                <a:solidFill>
                  <a:prstClr val="black">
                    <a:tint val="75000"/>
                  </a:prstClr>
                </a:solidFill>
              </a:rPr>
              <a:pPr/>
              <a:t>1/28/2020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3DF019B-4F9D-4149-9E3F-5438B5C0D9B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739188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06A9F0-78E1-404C-8C46-0D8B75BE66D0}" type="datetimeFigureOut">
              <a:rPr lang="en-US" smtClean="0">
                <a:solidFill>
                  <a:prstClr val="black">
                    <a:tint val="75000"/>
                  </a:prstClr>
                </a:solidFill>
              </a:rPr>
              <a:pPr/>
              <a:t>1/28/2020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3DF019B-4F9D-4149-9E3F-5438B5C0D9B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359247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6"/>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1" y="365126"/>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06A9F0-78E1-404C-8C46-0D8B75BE66D0}" type="datetimeFigureOut">
              <a:rPr lang="en-US" smtClean="0">
                <a:solidFill>
                  <a:prstClr val="black">
                    <a:tint val="75000"/>
                  </a:prstClr>
                </a:solidFill>
              </a:rPr>
              <a:pPr/>
              <a:t>1/28/2020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3DF019B-4F9D-4149-9E3F-5438B5C0D9B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03581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4"/>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189" indent="0" algn="ctr">
              <a:buNone/>
              <a:defRPr sz="2000"/>
            </a:lvl2pPr>
            <a:lvl3pPr marL="914378" indent="0" algn="ctr">
              <a:buNone/>
              <a:defRPr sz="1800"/>
            </a:lvl3pPr>
            <a:lvl4pPr marL="1371566" indent="0" algn="ctr">
              <a:buNone/>
              <a:defRPr sz="1600"/>
            </a:lvl4pPr>
            <a:lvl5pPr marL="1828754" indent="0" algn="ctr">
              <a:buNone/>
              <a:defRPr sz="1600"/>
            </a:lvl5pPr>
            <a:lvl6pPr marL="2285943" indent="0" algn="ctr">
              <a:buNone/>
              <a:defRPr sz="1600"/>
            </a:lvl6pPr>
            <a:lvl7pPr marL="2743132"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D06A9F0-78E1-404C-8C46-0D8B75BE66D0}" type="datetimeFigureOut">
              <a:rPr lang="en-US" smtClean="0">
                <a:solidFill>
                  <a:prstClr val="black">
                    <a:tint val="75000"/>
                  </a:prstClr>
                </a:solidFill>
              </a:rPr>
              <a:pPr/>
              <a:t>1/28/2020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3DF019B-4F9D-4149-9E3F-5438B5C0D9B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70118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BD155-CD31-FE43-953D-D591D11E7D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F88C80-9C5A-2948-BCD2-9EDAEDE12DB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3D25B0-36BF-AA4D-AAC3-DB46BE918F90}"/>
              </a:ext>
            </a:extLst>
          </p:cNvPr>
          <p:cNvSpPr>
            <a:spLocks noGrp="1"/>
          </p:cNvSpPr>
          <p:nvPr>
            <p:ph type="dt" sz="half" idx="10"/>
          </p:nvPr>
        </p:nvSpPr>
        <p:spPr/>
        <p:txBody>
          <a:bodyPr/>
          <a:lstStyle/>
          <a:p>
            <a:fld id="{6F3D9A81-3346-A84C-83EE-3F7D6F93FBAC}" type="datetimeFigureOut">
              <a:rPr lang="en-US" smtClean="0"/>
              <a:t>1/28/2020</a:t>
            </a:fld>
            <a:endParaRPr lang="en-US"/>
          </a:p>
        </p:txBody>
      </p:sp>
      <p:sp>
        <p:nvSpPr>
          <p:cNvPr id="5" name="Footer Placeholder 4">
            <a:extLst>
              <a:ext uri="{FF2B5EF4-FFF2-40B4-BE49-F238E27FC236}">
                <a16:creationId xmlns:a16="http://schemas.microsoft.com/office/drawing/2014/main" id="{9F45EE47-0744-494D-91A5-17EFC41494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59F666-651F-FC4E-86E5-FEF7FA259C4F}"/>
              </a:ext>
            </a:extLst>
          </p:cNvPr>
          <p:cNvSpPr>
            <a:spLocks noGrp="1"/>
          </p:cNvSpPr>
          <p:nvPr>
            <p:ph type="sldNum" sz="quarter" idx="12"/>
          </p:nvPr>
        </p:nvSpPr>
        <p:spPr/>
        <p:txBody>
          <a:bodyPr/>
          <a:lstStyle/>
          <a:p>
            <a:fld id="{8014AAA7-D6EB-744C-B0F5-5D3197FCB011}" type="slidenum">
              <a:rPr lang="en-US" smtClean="0"/>
              <a:t>‹#›</a:t>
            </a:fld>
            <a:endParaRPr lang="en-US"/>
          </a:p>
        </p:txBody>
      </p:sp>
    </p:spTree>
    <p:extLst>
      <p:ext uri="{BB962C8B-B14F-4D97-AF65-F5344CB8AC3E}">
        <p14:creationId xmlns:p14="http://schemas.microsoft.com/office/powerpoint/2010/main" val="878730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06A9F0-78E1-404C-8C46-0D8B75BE66D0}" type="datetimeFigureOut">
              <a:rPr lang="en-US" smtClean="0">
                <a:solidFill>
                  <a:prstClr val="black">
                    <a:tint val="75000"/>
                  </a:prstClr>
                </a:solidFill>
              </a:rPr>
              <a:pPr/>
              <a:t>1/28/2020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3DF019B-4F9D-4149-9E3F-5438B5C0D9B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958548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5"/>
            <a:ext cx="7886700" cy="1500187"/>
          </a:xfrm>
        </p:spPr>
        <p:txBody>
          <a:bodyPr/>
          <a:lstStyle>
            <a:lvl1pPr marL="0" indent="0">
              <a:buNone/>
              <a:defRPr sz="2400">
                <a:solidFill>
                  <a:schemeClr val="tx1"/>
                </a:solidFill>
              </a:defRPr>
            </a:lvl1pPr>
            <a:lvl2pPr marL="457189" indent="0">
              <a:buNone/>
              <a:defRPr sz="2000">
                <a:solidFill>
                  <a:schemeClr val="tx1">
                    <a:tint val="75000"/>
                  </a:schemeClr>
                </a:solidFill>
              </a:defRPr>
            </a:lvl2pPr>
            <a:lvl3pPr marL="914378"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2"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06A9F0-78E1-404C-8C46-0D8B75BE66D0}" type="datetimeFigureOut">
              <a:rPr lang="en-US" smtClean="0">
                <a:solidFill>
                  <a:prstClr val="black">
                    <a:tint val="75000"/>
                  </a:prstClr>
                </a:solidFill>
              </a:rPr>
              <a:pPr/>
              <a:t>1/28/2020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3DF019B-4F9D-4149-9E3F-5438B5C0D9B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742938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D06A9F0-78E1-404C-8C46-0D8B75BE66D0}" type="datetimeFigureOut">
              <a:rPr lang="en-US" smtClean="0">
                <a:solidFill>
                  <a:prstClr val="black">
                    <a:tint val="75000"/>
                  </a:prstClr>
                </a:solidFill>
              </a:rPr>
              <a:pPr/>
              <a:t>1/28/2020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3DF019B-4F9D-4149-9E3F-5438B5C0D9B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937116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7"/>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4"/>
            <a:ext cx="3868340" cy="82391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1" y="1681164"/>
            <a:ext cx="3887391" cy="82391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D06A9F0-78E1-404C-8C46-0D8B75BE66D0}" type="datetimeFigureOut">
              <a:rPr lang="en-US" smtClean="0">
                <a:solidFill>
                  <a:prstClr val="black">
                    <a:tint val="75000"/>
                  </a:prstClr>
                </a:solidFill>
              </a:rPr>
              <a:pPr/>
              <a:t>1/28/2020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3DF019B-4F9D-4149-9E3F-5438B5C0D9B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36242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D06A9F0-78E1-404C-8C46-0D8B75BE66D0}" type="datetimeFigureOut">
              <a:rPr lang="en-US" smtClean="0">
                <a:solidFill>
                  <a:prstClr val="black">
                    <a:tint val="75000"/>
                  </a:prstClr>
                </a:solidFill>
              </a:rPr>
              <a:pPr/>
              <a:t>1/28/2020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3DF019B-4F9D-4149-9E3F-5438B5C0D9B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765148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06A9F0-78E1-404C-8C46-0D8B75BE66D0}" type="datetimeFigureOut">
              <a:rPr lang="en-US" smtClean="0">
                <a:solidFill>
                  <a:prstClr val="black">
                    <a:tint val="75000"/>
                  </a:prstClr>
                </a:solidFill>
              </a:rPr>
              <a:pPr/>
              <a:t>1/28/2020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3DF019B-4F9D-4149-9E3F-5438B5C0D9B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419663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7"/>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189" indent="0">
              <a:buNone/>
              <a:defRPr sz="1400"/>
            </a:lvl2pPr>
            <a:lvl3pPr marL="914378" indent="0">
              <a:buNone/>
              <a:defRPr sz="1200"/>
            </a:lvl3pPr>
            <a:lvl4pPr marL="1371566" indent="0">
              <a:buNone/>
              <a:defRPr sz="1000"/>
            </a:lvl4pPr>
            <a:lvl5pPr marL="1828754" indent="0">
              <a:buNone/>
              <a:defRPr sz="1000"/>
            </a:lvl5pPr>
            <a:lvl6pPr marL="2285943" indent="0">
              <a:buNone/>
              <a:defRPr sz="1000"/>
            </a:lvl6pPr>
            <a:lvl7pPr marL="2743132"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D06A9F0-78E1-404C-8C46-0D8B75BE66D0}" type="datetimeFigureOut">
              <a:rPr lang="en-US" smtClean="0">
                <a:solidFill>
                  <a:prstClr val="black">
                    <a:tint val="75000"/>
                  </a:prstClr>
                </a:solidFill>
              </a:rPr>
              <a:pPr/>
              <a:t>1/28/2020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3DF019B-4F9D-4149-9E3F-5438B5C0D9B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03634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7"/>
            <a:ext cx="4629150" cy="4873625"/>
          </a:xfrm>
        </p:spPr>
        <p:txBody>
          <a:bodyPr anchor="t"/>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189" indent="0">
              <a:buNone/>
              <a:defRPr sz="1400"/>
            </a:lvl2pPr>
            <a:lvl3pPr marL="914378" indent="0">
              <a:buNone/>
              <a:defRPr sz="1200"/>
            </a:lvl3pPr>
            <a:lvl4pPr marL="1371566" indent="0">
              <a:buNone/>
              <a:defRPr sz="1000"/>
            </a:lvl4pPr>
            <a:lvl5pPr marL="1828754" indent="0">
              <a:buNone/>
              <a:defRPr sz="1000"/>
            </a:lvl5pPr>
            <a:lvl6pPr marL="2285943" indent="0">
              <a:buNone/>
              <a:defRPr sz="1000"/>
            </a:lvl6pPr>
            <a:lvl7pPr marL="2743132"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D06A9F0-78E1-404C-8C46-0D8B75BE66D0}" type="datetimeFigureOut">
              <a:rPr lang="en-US" smtClean="0">
                <a:solidFill>
                  <a:prstClr val="black">
                    <a:tint val="75000"/>
                  </a:prstClr>
                </a:solidFill>
              </a:rPr>
              <a:pPr/>
              <a:t>1/28/2020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3DF019B-4F9D-4149-9E3F-5438B5C0D9B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225162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06A9F0-78E1-404C-8C46-0D8B75BE66D0}" type="datetimeFigureOut">
              <a:rPr lang="en-US" smtClean="0">
                <a:solidFill>
                  <a:prstClr val="black">
                    <a:tint val="75000"/>
                  </a:prstClr>
                </a:solidFill>
              </a:rPr>
              <a:pPr/>
              <a:t>1/28/2020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3DF019B-4F9D-4149-9E3F-5438B5C0D9B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014318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6"/>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1" y="365126"/>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06A9F0-78E1-404C-8C46-0D8B75BE66D0}" type="datetimeFigureOut">
              <a:rPr lang="en-US" smtClean="0">
                <a:solidFill>
                  <a:prstClr val="black">
                    <a:tint val="75000"/>
                  </a:prstClr>
                </a:solidFill>
              </a:rPr>
              <a:pPr/>
              <a:t>1/28/2020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3DF019B-4F9D-4149-9E3F-5438B5C0D9B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55992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35B5E-EDF8-7B46-AFAA-90B35EBBF4C3}"/>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24198208-A246-CD41-9FA1-6BDE99F70FE3}"/>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67FFD4B-67D1-B247-872D-07ED2241DD57}"/>
              </a:ext>
            </a:extLst>
          </p:cNvPr>
          <p:cNvSpPr>
            <a:spLocks noGrp="1"/>
          </p:cNvSpPr>
          <p:nvPr>
            <p:ph type="dt" sz="half" idx="10"/>
          </p:nvPr>
        </p:nvSpPr>
        <p:spPr/>
        <p:txBody>
          <a:bodyPr/>
          <a:lstStyle/>
          <a:p>
            <a:fld id="{6F3D9A81-3346-A84C-83EE-3F7D6F93FBAC}" type="datetimeFigureOut">
              <a:rPr lang="en-US" smtClean="0"/>
              <a:t>1/28/2020</a:t>
            </a:fld>
            <a:endParaRPr lang="en-US"/>
          </a:p>
        </p:txBody>
      </p:sp>
      <p:sp>
        <p:nvSpPr>
          <p:cNvPr id="5" name="Footer Placeholder 4">
            <a:extLst>
              <a:ext uri="{FF2B5EF4-FFF2-40B4-BE49-F238E27FC236}">
                <a16:creationId xmlns:a16="http://schemas.microsoft.com/office/drawing/2014/main" id="{8B1FB9E5-C9F1-A242-AE52-1DB90940F5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83106D-23BF-5647-A944-86D6A4AB683C}"/>
              </a:ext>
            </a:extLst>
          </p:cNvPr>
          <p:cNvSpPr>
            <a:spLocks noGrp="1"/>
          </p:cNvSpPr>
          <p:nvPr>
            <p:ph type="sldNum" sz="quarter" idx="12"/>
          </p:nvPr>
        </p:nvSpPr>
        <p:spPr/>
        <p:txBody>
          <a:bodyPr/>
          <a:lstStyle/>
          <a:p>
            <a:fld id="{8014AAA7-D6EB-744C-B0F5-5D3197FCB011}" type="slidenum">
              <a:rPr lang="en-US" smtClean="0"/>
              <a:t>‹#›</a:t>
            </a:fld>
            <a:endParaRPr lang="en-US"/>
          </a:p>
        </p:txBody>
      </p:sp>
    </p:spTree>
    <p:extLst>
      <p:ext uri="{BB962C8B-B14F-4D97-AF65-F5344CB8AC3E}">
        <p14:creationId xmlns:p14="http://schemas.microsoft.com/office/powerpoint/2010/main" val="1999088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0EF66-3BC7-B34E-BE71-07ABF6B192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407170-9ECB-2C4B-8720-8434FADBA782}"/>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85E73FB-B805-0A42-9C62-4ADCF10E4AA2}"/>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9D20C15-94D8-3848-A6C1-BD37DD7FCFBA}"/>
              </a:ext>
            </a:extLst>
          </p:cNvPr>
          <p:cNvSpPr>
            <a:spLocks noGrp="1"/>
          </p:cNvSpPr>
          <p:nvPr>
            <p:ph type="dt" sz="half" idx="10"/>
          </p:nvPr>
        </p:nvSpPr>
        <p:spPr/>
        <p:txBody>
          <a:bodyPr/>
          <a:lstStyle/>
          <a:p>
            <a:fld id="{6F3D9A81-3346-A84C-83EE-3F7D6F93FBAC}" type="datetimeFigureOut">
              <a:rPr lang="en-US" smtClean="0"/>
              <a:t>1/28/2020</a:t>
            </a:fld>
            <a:endParaRPr lang="en-US"/>
          </a:p>
        </p:txBody>
      </p:sp>
      <p:sp>
        <p:nvSpPr>
          <p:cNvPr id="6" name="Footer Placeholder 5">
            <a:extLst>
              <a:ext uri="{FF2B5EF4-FFF2-40B4-BE49-F238E27FC236}">
                <a16:creationId xmlns:a16="http://schemas.microsoft.com/office/drawing/2014/main" id="{4CEB405B-9038-B841-A5F6-5782E99A69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5537CB-75CF-354F-B295-9A13D8C571DC}"/>
              </a:ext>
            </a:extLst>
          </p:cNvPr>
          <p:cNvSpPr>
            <a:spLocks noGrp="1"/>
          </p:cNvSpPr>
          <p:nvPr>
            <p:ph type="sldNum" sz="quarter" idx="12"/>
          </p:nvPr>
        </p:nvSpPr>
        <p:spPr/>
        <p:txBody>
          <a:bodyPr/>
          <a:lstStyle/>
          <a:p>
            <a:fld id="{8014AAA7-D6EB-744C-B0F5-5D3197FCB011}" type="slidenum">
              <a:rPr lang="en-US" smtClean="0"/>
              <a:t>‹#›</a:t>
            </a:fld>
            <a:endParaRPr lang="en-US"/>
          </a:p>
        </p:txBody>
      </p:sp>
    </p:spTree>
    <p:extLst>
      <p:ext uri="{BB962C8B-B14F-4D97-AF65-F5344CB8AC3E}">
        <p14:creationId xmlns:p14="http://schemas.microsoft.com/office/powerpoint/2010/main" val="70675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F1B49-5855-8640-9B09-2C188A9214DB}"/>
              </a:ext>
            </a:extLst>
          </p:cNvPr>
          <p:cNvSpPr>
            <a:spLocks noGrp="1"/>
          </p:cNvSpPr>
          <p:nvPr>
            <p:ph type="title" hasCustomPrompt="1"/>
          </p:nvPr>
        </p:nvSpPr>
        <p:spPr>
          <a:xfrm>
            <a:off x="629841" y="365126"/>
            <a:ext cx="7886700" cy="1325563"/>
          </a:xfrm>
        </p:spPr>
        <p:txBody>
          <a:bodyPr>
            <a:normAutofit/>
          </a:bodyPr>
          <a:lstStyle>
            <a:lvl1pPr>
              <a:defRPr sz="2800">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6F4B9E44-82E1-7B4B-AFCA-0E9BE5CBAEF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7A6AD2D6-D1FE-4A43-9E67-E5CF866309AF}"/>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D2FDA63-6E16-5A47-A90B-249DC9A05FC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A8F004B-11C0-CC43-BAE8-49797EBE0FDA}"/>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6A7C64D-3E78-D041-95C6-6EE874D97E53}"/>
              </a:ext>
            </a:extLst>
          </p:cNvPr>
          <p:cNvSpPr>
            <a:spLocks noGrp="1"/>
          </p:cNvSpPr>
          <p:nvPr>
            <p:ph type="dt" sz="half" idx="10"/>
          </p:nvPr>
        </p:nvSpPr>
        <p:spPr/>
        <p:txBody>
          <a:bodyPr/>
          <a:lstStyle/>
          <a:p>
            <a:fld id="{6F3D9A81-3346-A84C-83EE-3F7D6F93FBAC}" type="datetimeFigureOut">
              <a:rPr lang="en-US" smtClean="0"/>
              <a:t>1/28/2020</a:t>
            </a:fld>
            <a:endParaRPr lang="en-US"/>
          </a:p>
        </p:txBody>
      </p:sp>
      <p:sp>
        <p:nvSpPr>
          <p:cNvPr id="8" name="Footer Placeholder 7">
            <a:extLst>
              <a:ext uri="{FF2B5EF4-FFF2-40B4-BE49-F238E27FC236}">
                <a16:creationId xmlns:a16="http://schemas.microsoft.com/office/drawing/2014/main" id="{81CC68CC-93D5-0243-A129-00DB7EA8AD8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A0A56B8-CF90-964B-82FA-B3D8C9C5ECD7}"/>
              </a:ext>
            </a:extLst>
          </p:cNvPr>
          <p:cNvSpPr>
            <a:spLocks noGrp="1"/>
          </p:cNvSpPr>
          <p:nvPr>
            <p:ph type="sldNum" sz="quarter" idx="12"/>
          </p:nvPr>
        </p:nvSpPr>
        <p:spPr/>
        <p:txBody>
          <a:bodyPr/>
          <a:lstStyle/>
          <a:p>
            <a:fld id="{8014AAA7-D6EB-744C-B0F5-5D3197FCB011}" type="slidenum">
              <a:rPr lang="en-US" smtClean="0"/>
              <a:t>‹#›</a:t>
            </a:fld>
            <a:endParaRPr lang="en-US"/>
          </a:p>
        </p:txBody>
      </p:sp>
    </p:spTree>
    <p:extLst>
      <p:ext uri="{BB962C8B-B14F-4D97-AF65-F5344CB8AC3E}">
        <p14:creationId xmlns:p14="http://schemas.microsoft.com/office/powerpoint/2010/main" val="1504334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7" name="Right Triangle 16">
            <a:extLst>
              <a:ext uri="{FF2B5EF4-FFF2-40B4-BE49-F238E27FC236}">
                <a16:creationId xmlns:a16="http://schemas.microsoft.com/office/drawing/2014/main" id="{68180298-822F-B34D-98F9-EE7E6C5A5143}"/>
              </a:ext>
            </a:extLst>
          </p:cNvPr>
          <p:cNvSpPr/>
          <p:nvPr userDrawn="1"/>
        </p:nvSpPr>
        <p:spPr>
          <a:xfrm rot="16200000">
            <a:off x="7331922" y="5045922"/>
            <a:ext cx="1898367" cy="1725789"/>
          </a:xfrm>
          <a:prstGeom prst="rtTriangle">
            <a:avLst/>
          </a:prstGeom>
          <a:solidFill>
            <a:srgbClr val="D7DF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80133934-8AF0-0F40-81CD-B9C73567017D}"/>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77078" y="6023113"/>
            <a:ext cx="1013448" cy="515800"/>
          </a:xfrm>
          <a:prstGeom prst="rect">
            <a:avLst/>
          </a:prstGeom>
        </p:spPr>
      </p:pic>
      <p:sp>
        <p:nvSpPr>
          <p:cNvPr id="12" name="Rectangle 11">
            <a:extLst>
              <a:ext uri="{FF2B5EF4-FFF2-40B4-BE49-F238E27FC236}">
                <a16:creationId xmlns:a16="http://schemas.microsoft.com/office/drawing/2014/main" id="{8AC6B722-E5D8-6542-B939-E192DE021BBF}"/>
              </a:ext>
            </a:extLst>
          </p:cNvPr>
          <p:cNvSpPr/>
          <p:nvPr userDrawn="1"/>
        </p:nvSpPr>
        <p:spPr>
          <a:xfrm>
            <a:off x="7927156" y="6184970"/>
            <a:ext cx="1048556" cy="484748"/>
          </a:xfrm>
          <a:prstGeom prst="rect">
            <a:avLst/>
          </a:prstGeom>
        </p:spPr>
        <p:txBody>
          <a:bodyPr wrap="square">
            <a:spAutoFit/>
          </a:bodyPr>
          <a:lstStyle/>
          <a:p>
            <a:pPr algn="r"/>
            <a:r>
              <a:rPr lang="en-US" sz="850" b="1" dirty="0">
                <a:solidFill>
                  <a:srgbClr val="242061"/>
                </a:solidFill>
                <a:latin typeface="Arial" panose="020B0604020202020204" pitchFamily="34" charset="0"/>
                <a:cs typeface="Arial" panose="020B0604020202020204" pitchFamily="34" charset="0"/>
              </a:rPr>
              <a:t>TOOL</a:t>
            </a:r>
            <a:r>
              <a:rPr lang="en-US" sz="850" b="1" baseline="0" dirty="0">
                <a:solidFill>
                  <a:srgbClr val="242061"/>
                </a:solidFill>
                <a:latin typeface="Arial" panose="020B0604020202020204" pitchFamily="34" charset="0"/>
                <a:cs typeface="Arial" panose="020B0604020202020204" pitchFamily="34" charset="0"/>
              </a:rPr>
              <a:t> </a:t>
            </a:r>
          </a:p>
          <a:p>
            <a:pPr algn="r"/>
            <a:r>
              <a:rPr lang="en-US" sz="850" b="0" baseline="0" dirty="0">
                <a:solidFill>
                  <a:srgbClr val="242061"/>
                </a:solidFill>
                <a:latin typeface="Arial" panose="020B0604020202020204" pitchFamily="34" charset="0"/>
                <a:cs typeface="Arial" panose="020B0604020202020204" pitchFamily="34" charset="0"/>
              </a:rPr>
              <a:t>Provider Profile Cards</a:t>
            </a:r>
            <a:endParaRPr lang="en-US" sz="850" b="0" dirty="0">
              <a:solidFill>
                <a:srgbClr val="242061"/>
              </a:solidFill>
              <a:latin typeface="Arial" panose="020B0604020202020204" pitchFamily="34" charset="0"/>
              <a:cs typeface="Arial" panose="020B0604020202020204" pitchFamily="34" charset="0"/>
            </a:endParaRPr>
          </a:p>
        </p:txBody>
      </p:sp>
      <p:sp>
        <p:nvSpPr>
          <p:cNvPr id="13" name="Title 1">
            <a:extLst>
              <a:ext uri="{FF2B5EF4-FFF2-40B4-BE49-F238E27FC236}">
                <a16:creationId xmlns:a16="http://schemas.microsoft.com/office/drawing/2014/main" id="{B0011B28-1D3F-264A-A57A-CBD59C6D7CF8}"/>
              </a:ext>
            </a:extLst>
          </p:cNvPr>
          <p:cNvSpPr>
            <a:spLocks noGrp="1"/>
          </p:cNvSpPr>
          <p:nvPr>
            <p:ph type="title" hasCustomPrompt="1"/>
          </p:nvPr>
        </p:nvSpPr>
        <p:spPr>
          <a:xfrm>
            <a:off x="477078" y="419570"/>
            <a:ext cx="7901605" cy="1023730"/>
          </a:xfrm>
        </p:spPr>
        <p:txBody>
          <a:bodyPr>
            <a:normAutofit/>
          </a:bodyPr>
          <a:lstStyle>
            <a:lvl1pPr>
              <a:defRPr sz="2800">
                <a:solidFill>
                  <a:srgbClr val="242061"/>
                </a:solidFill>
                <a:latin typeface="Arial" panose="020B0604020202020204" pitchFamily="34" charset="0"/>
                <a:cs typeface="Arial" panose="020B0604020202020204" pitchFamily="34" charset="0"/>
              </a:defRPr>
            </a:lvl1pPr>
          </a:lstStyle>
          <a:p>
            <a:r>
              <a:rPr lang="en-US" dirty="0"/>
              <a:t>CLICK TO EDIT MASTER TITLE STYLE</a:t>
            </a:r>
          </a:p>
        </p:txBody>
      </p:sp>
      <p:cxnSp>
        <p:nvCxnSpPr>
          <p:cNvPr id="14" name="Straight Connector 13">
            <a:extLst>
              <a:ext uri="{FF2B5EF4-FFF2-40B4-BE49-F238E27FC236}">
                <a16:creationId xmlns:a16="http://schemas.microsoft.com/office/drawing/2014/main" id="{6E6CB3D1-9D13-3148-A145-6456FCE75537}"/>
              </a:ext>
            </a:extLst>
          </p:cNvPr>
          <p:cNvCxnSpPr/>
          <p:nvPr userDrawn="1"/>
        </p:nvCxnSpPr>
        <p:spPr>
          <a:xfrm>
            <a:off x="1692966" y="6023113"/>
            <a:ext cx="0" cy="515800"/>
          </a:xfrm>
          <a:prstGeom prst="line">
            <a:avLst/>
          </a:prstGeom>
          <a:ln w="9525">
            <a:solidFill>
              <a:srgbClr val="242061"/>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B3E4613E-FB53-2242-AF22-DC3C0C27C690}"/>
              </a:ext>
            </a:extLst>
          </p:cNvPr>
          <p:cNvSpPr/>
          <p:nvPr userDrawn="1"/>
        </p:nvSpPr>
        <p:spPr>
          <a:xfrm>
            <a:off x="1812066" y="6117640"/>
            <a:ext cx="1893467" cy="353943"/>
          </a:xfrm>
          <a:prstGeom prst="rect">
            <a:avLst/>
          </a:prstGeom>
        </p:spPr>
        <p:txBody>
          <a:bodyPr wrap="none">
            <a:spAutoFit/>
          </a:bodyPr>
          <a:lstStyle/>
          <a:p>
            <a:r>
              <a:rPr lang="en-US" sz="850" b="1" dirty="0">
                <a:solidFill>
                  <a:srgbClr val="242061"/>
                </a:solidFill>
                <a:latin typeface="Arial" panose="020B0604020202020204" pitchFamily="34" charset="0"/>
                <a:cs typeface="Arial" panose="020B0604020202020204" pitchFamily="34" charset="0"/>
              </a:rPr>
              <a:t>CONTACT US </a:t>
            </a:r>
          </a:p>
          <a:p>
            <a:r>
              <a:rPr lang="en-US" sz="850" dirty="0">
                <a:solidFill>
                  <a:srgbClr val="242061"/>
                </a:solidFill>
                <a:latin typeface="Arial" panose="020B0604020202020204" pitchFamily="34" charset="0"/>
                <a:cs typeface="Arial" panose="020B0604020202020204" pitchFamily="34" charset="0"/>
              </a:rPr>
              <a:t>@ </a:t>
            </a:r>
            <a:r>
              <a:rPr lang="en-US" sz="850" dirty="0" err="1">
                <a:solidFill>
                  <a:srgbClr val="242061"/>
                </a:solidFill>
                <a:latin typeface="Arial" panose="020B0604020202020204" pitchFamily="34" charset="0"/>
                <a:cs typeface="Arial" panose="020B0604020202020204" pitchFamily="34" charset="0"/>
              </a:rPr>
              <a:t>www.healthcommons.ca</a:t>
            </a:r>
            <a:r>
              <a:rPr lang="en-US" sz="850" dirty="0">
                <a:solidFill>
                  <a:srgbClr val="242061"/>
                </a:solidFill>
                <a:latin typeface="Arial" panose="020B0604020202020204" pitchFamily="34" charset="0"/>
                <a:cs typeface="Arial" panose="020B0604020202020204" pitchFamily="34" charset="0"/>
              </a:rPr>
              <a:t>/contact</a:t>
            </a:r>
          </a:p>
        </p:txBody>
      </p:sp>
    </p:spTree>
    <p:extLst>
      <p:ext uri="{BB962C8B-B14F-4D97-AF65-F5344CB8AC3E}">
        <p14:creationId xmlns:p14="http://schemas.microsoft.com/office/powerpoint/2010/main" val="2603199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8051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4"/>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189" indent="0" algn="ctr">
              <a:buNone/>
              <a:defRPr sz="2000"/>
            </a:lvl2pPr>
            <a:lvl3pPr marL="914378" indent="0" algn="ctr">
              <a:buNone/>
              <a:defRPr sz="1800"/>
            </a:lvl3pPr>
            <a:lvl4pPr marL="1371566" indent="0" algn="ctr">
              <a:buNone/>
              <a:defRPr sz="1600"/>
            </a:lvl4pPr>
            <a:lvl5pPr marL="1828754" indent="0" algn="ctr">
              <a:buNone/>
              <a:defRPr sz="1600"/>
            </a:lvl5pPr>
            <a:lvl6pPr marL="2285943" indent="0" algn="ctr">
              <a:buNone/>
              <a:defRPr sz="1600"/>
            </a:lvl6pPr>
            <a:lvl7pPr marL="2743132"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D06A9F0-78E1-404C-8C46-0D8B75BE66D0}" type="datetimeFigureOut">
              <a:rPr lang="en-US" smtClean="0">
                <a:solidFill>
                  <a:prstClr val="black">
                    <a:tint val="75000"/>
                  </a:prstClr>
                </a:solidFill>
              </a:rPr>
              <a:pPr/>
              <a:t>1/28/2020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3DF019B-4F9D-4149-9E3F-5438B5C0D9B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5131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06A9F0-78E1-404C-8C46-0D8B75BE66D0}" type="datetimeFigureOut">
              <a:rPr lang="en-US" smtClean="0">
                <a:solidFill>
                  <a:prstClr val="black">
                    <a:tint val="75000"/>
                  </a:prstClr>
                </a:solidFill>
              </a:rPr>
              <a:pPr/>
              <a:t>1/28/2020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3DF019B-4F9D-4149-9E3F-5438B5C0D9B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7134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E0D7EB-42F7-344C-9782-501AAB6DDB08}"/>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32A151A-726A-694F-9090-0CD361FBE23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8E8400-1077-3C4B-BBFB-5870CEB78E8B}"/>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F3D9A81-3346-A84C-83EE-3F7D6F93FBAC}" type="datetimeFigureOut">
              <a:rPr lang="en-US" smtClean="0"/>
              <a:t>1/28/2020</a:t>
            </a:fld>
            <a:endParaRPr lang="en-US"/>
          </a:p>
        </p:txBody>
      </p:sp>
      <p:sp>
        <p:nvSpPr>
          <p:cNvPr id="5" name="Footer Placeholder 4">
            <a:extLst>
              <a:ext uri="{FF2B5EF4-FFF2-40B4-BE49-F238E27FC236}">
                <a16:creationId xmlns:a16="http://schemas.microsoft.com/office/drawing/2014/main" id="{05893455-620F-C740-9BFC-AA76A277631C}"/>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CBF9FA2-152C-A24D-AEB5-EE2596D711B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014AAA7-D6EB-744C-B0F5-5D3197FCB011}" type="slidenum">
              <a:rPr lang="en-US" smtClean="0"/>
              <a:t>‹#›</a:t>
            </a:fld>
            <a:endParaRPr lang="en-US"/>
          </a:p>
        </p:txBody>
      </p:sp>
    </p:spTree>
    <p:extLst>
      <p:ext uri="{BB962C8B-B14F-4D97-AF65-F5344CB8AC3E}">
        <p14:creationId xmlns:p14="http://schemas.microsoft.com/office/powerpoint/2010/main" val="977231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7"/>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2"/>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06A9F0-78E1-404C-8C46-0D8B75BE66D0}" type="datetimeFigureOut">
              <a:rPr lang="en-US" smtClean="0">
                <a:solidFill>
                  <a:prstClr val="black">
                    <a:tint val="75000"/>
                  </a:prstClr>
                </a:solidFill>
              </a:rPr>
              <a:pPr/>
              <a:t>1/28/2020</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2"/>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2"/>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DF019B-4F9D-4149-9E3F-5438B5C0D9B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34765901"/>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l" defTabSz="914378"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8"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8"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2" indent="-228594" algn="l" defTabSz="914378"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8"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5"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7"/>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2"/>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06A9F0-78E1-404C-8C46-0D8B75BE66D0}" type="datetimeFigureOut">
              <a:rPr lang="en-US" smtClean="0">
                <a:solidFill>
                  <a:prstClr val="black">
                    <a:tint val="75000"/>
                  </a:prstClr>
                </a:solidFill>
              </a:rPr>
              <a:pPr/>
              <a:t>1/28/2020</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2"/>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2"/>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DF019B-4F9D-4149-9E3F-5438B5C0D9B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11922552"/>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defTabSz="914378"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8"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8"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2" indent="-228594" algn="l" defTabSz="914378"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8"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5"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hyperlink" Target="mailto:Ella.Sanchez@withdrawalmanagementcentre.ca" TargetMode="External"/><Relationship Id="rId1" Type="http://schemas.openxmlformats.org/officeDocument/2006/relationships/slideLayout" Target="../slideLayouts/slideLayout14.xml"/><Relationship Id="rId5" Type="http://schemas.openxmlformats.org/officeDocument/2006/relationships/hyperlink" Target="http://www.healthcommons.ca/contact" TargetMode="Externa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hyperlink" Target="http://www.healthcommons.ca/contact" TargetMode="External"/><Relationship Id="rId2" Type="http://schemas.openxmlformats.org/officeDocument/2006/relationships/image" Target="../media/image1.png"/><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C76AEE8-789F-624A-97FA-72D3E2DDC69F}"/>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719673" y="5286737"/>
            <a:ext cx="2085806" cy="1061582"/>
          </a:xfrm>
          <a:prstGeom prst="rect">
            <a:avLst/>
          </a:prstGeom>
        </p:spPr>
      </p:pic>
      <p:sp>
        <p:nvSpPr>
          <p:cNvPr id="13" name="Rectangle 12">
            <a:extLst>
              <a:ext uri="{FF2B5EF4-FFF2-40B4-BE49-F238E27FC236}">
                <a16:creationId xmlns:a16="http://schemas.microsoft.com/office/drawing/2014/main" id="{E5DC2BB4-2FFC-ED45-920A-6CE7A04D1FA8}"/>
              </a:ext>
            </a:extLst>
          </p:cNvPr>
          <p:cNvSpPr/>
          <p:nvPr/>
        </p:nvSpPr>
        <p:spPr>
          <a:xfrm>
            <a:off x="2483096" y="2187450"/>
            <a:ext cx="6660903" cy="2483099"/>
          </a:xfrm>
          <a:prstGeom prst="rect">
            <a:avLst/>
          </a:prstGeom>
          <a:solidFill>
            <a:srgbClr val="662B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DC87EEA8-7E97-BB46-BBB7-4C4A059577B2}"/>
              </a:ext>
            </a:extLst>
          </p:cNvPr>
          <p:cNvSpPr txBox="1"/>
          <p:nvPr/>
        </p:nvSpPr>
        <p:spPr>
          <a:xfrm>
            <a:off x="2735905" y="2293498"/>
            <a:ext cx="3756990" cy="1020280"/>
          </a:xfrm>
          <a:prstGeom prst="rect">
            <a:avLst/>
          </a:prstGeom>
          <a:noFill/>
        </p:spPr>
        <p:txBody>
          <a:bodyPr wrap="square" rtlCol="0" anchor="t">
            <a:spAutoFit/>
          </a:bodyPr>
          <a:lstStyle/>
          <a:p>
            <a:r>
              <a:rPr lang="en-US" sz="6000" b="1" dirty="0">
                <a:solidFill>
                  <a:schemeClr val="bg1"/>
                </a:solidFill>
                <a:latin typeface="Arial"/>
                <a:cs typeface="Arial"/>
              </a:rPr>
              <a:t>TOOL</a:t>
            </a:r>
          </a:p>
        </p:txBody>
      </p:sp>
      <p:cxnSp>
        <p:nvCxnSpPr>
          <p:cNvPr id="16" name="Straight Connector 15">
            <a:extLst>
              <a:ext uri="{FF2B5EF4-FFF2-40B4-BE49-F238E27FC236}">
                <a16:creationId xmlns:a16="http://schemas.microsoft.com/office/drawing/2014/main" id="{BD20E6C4-DBEA-074A-B510-86F42A69FEB8}"/>
              </a:ext>
            </a:extLst>
          </p:cNvPr>
          <p:cNvCxnSpPr>
            <a:cxnSpLocks/>
          </p:cNvCxnSpPr>
          <p:nvPr/>
        </p:nvCxnSpPr>
        <p:spPr>
          <a:xfrm flipH="1">
            <a:off x="2735905" y="3351815"/>
            <a:ext cx="5702417" cy="0"/>
          </a:xfrm>
          <a:prstGeom prst="line">
            <a:avLst/>
          </a:prstGeom>
          <a:ln w="12700">
            <a:solidFill>
              <a:srgbClr val="242061"/>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59132056-23D4-D94D-B4BB-680989522FD8}"/>
              </a:ext>
            </a:extLst>
          </p:cNvPr>
          <p:cNvSpPr txBox="1"/>
          <p:nvPr/>
        </p:nvSpPr>
        <p:spPr>
          <a:xfrm>
            <a:off x="2641636" y="3499728"/>
            <a:ext cx="5950896" cy="634020"/>
          </a:xfrm>
          <a:prstGeom prst="rect">
            <a:avLst/>
          </a:prstGeom>
          <a:noFill/>
        </p:spPr>
        <p:txBody>
          <a:bodyPr wrap="square" rtlCol="0" anchor="t">
            <a:spAutoFit/>
          </a:bodyPr>
          <a:lstStyle/>
          <a:p>
            <a:pPr>
              <a:lnSpc>
                <a:spcPct val="80000"/>
              </a:lnSpc>
              <a:spcAft>
                <a:spcPts val="600"/>
              </a:spcAft>
            </a:pPr>
            <a:r>
              <a:rPr lang="en-US" sz="4400" dirty="0">
                <a:solidFill>
                  <a:schemeClr val="bg1"/>
                </a:solidFill>
                <a:latin typeface="Arial"/>
                <a:cs typeface="Arial"/>
              </a:rPr>
              <a:t>Provider Profile Cards</a:t>
            </a:r>
          </a:p>
        </p:txBody>
      </p:sp>
      <p:sp>
        <p:nvSpPr>
          <p:cNvPr id="18" name="Right Triangle 17">
            <a:extLst>
              <a:ext uri="{FF2B5EF4-FFF2-40B4-BE49-F238E27FC236}">
                <a16:creationId xmlns:a16="http://schemas.microsoft.com/office/drawing/2014/main" id="{7AC6B4FB-1F4D-3541-B773-E711D879E4E0}"/>
              </a:ext>
            </a:extLst>
          </p:cNvPr>
          <p:cNvSpPr/>
          <p:nvPr/>
        </p:nvSpPr>
        <p:spPr>
          <a:xfrm>
            <a:off x="-2" y="2187451"/>
            <a:ext cx="2483099" cy="2483099"/>
          </a:xfrm>
          <a:prstGeom prst="rtTriangle">
            <a:avLst/>
          </a:prstGeom>
          <a:solidFill>
            <a:srgbClr val="ED21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B9C7FF0B-6DC3-4348-880B-7AD0B5602D99}"/>
              </a:ext>
            </a:extLst>
          </p:cNvPr>
          <p:cNvSpPr/>
          <p:nvPr/>
        </p:nvSpPr>
        <p:spPr>
          <a:xfrm rot="10800000">
            <a:off x="-1" y="2187451"/>
            <a:ext cx="2483099" cy="2483099"/>
          </a:xfrm>
          <a:prstGeom prst="rtTriangle">
            <a:avLst/>
          </a:prstGeom>
          <a:solidFill>
            <a:srgbClr val="F259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ight Triangle 19">
            <a:extLst>
              <a:ext uri="{FF2B5EF4-FFF2-40B4-BE49-F238E27FC236}">
                <a16:creationId xmlns:a16="http://schemas.microsoft.com/office/drawing/2014/main" id="{6E247826-ECAA-4D40-92D3-265E979455D8}"/>
              </a:ext>
            </a:extLst>
          </p:cNvPr>
          <p:cNvSpPr/>
          <p:nvPr/>
        </p:nvSpPr>
        <p:spPr>
          <a:xfrm>
            <a:off x="2483094" y="9094"/>
            <a:ext cx="2178357" cy="2178357"/>
          </a:xfrm>
          <a:prstGeom prst="rtTriangle">
            <a:avLst/>
          </a:prstGeom>
          <a:solidFill>
            <a:srgbClr val="65C6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Triangle 20">
            <a:extLst>
              <a:ext uri="{FF2B5EF4-FFF2-40B4-BE49-F238E27FC236}">
                <a16:creationId xmlns:a16="http://schemas.microsoft.com/office/drawing/2014/main" id="{C90F3649-5A7A-D548-9B40-EFF99E9171B8}"/>
              </a:ext>
            </a:extLst>
          </p:cNvPr>
          <p:cNvSpPr/>
          <p:nvPr/>
        </p:nvSpPr>
        <p:spPr>
          <a:xfrm rot="10800000">
            <a:off x="2483094" y="9094"/>
            <a:ext cx="2178357" cy="2178357"/>
          </a:xfrm>
          <a:prstGeom prst="rtTriangle">
            <a:avLst/>
          </a:prstGeom>
          <a:solidFill>
            <a:srgbClr val="12A9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descr="A close up of a logo&#10;&#10;Description automatically generated">
            <a:extLst>
              <a:ext uri="{FF2B5EF4-FFF2-40B4-BE49-F238E27FC236}">
                <a16:creationId xmlns:a16="http://schemas.microsoft.com/office/drawing/2014/main" id="{D5BD2BD3-192D-3644-B41A-CC8599A7E8E6}"/>
              </a:ext>
            </a:extLst>
          </p:cNvPr>
          <p:cNvPicPr>
            <a:picLocks noChangeAspect="1"/>
          </p:cNvPicPr>
          <p:nvPr/>
        </p:nvPicPr>
        <p:blipFill>
          <a:blip r:embed="rId3"/>
          <a:stretch>
            <a:fillRect/>
          </a:stretch>
        </p:blipFill>
        <p:spPr>
          <a:xfrm>
            <a:off x="2641636" y="355356"/>
            <a:ext cx="1625600" cy="1524000"/>
          </a:xfrm>
          <a:prstGeom prst="rect">
            <a:avLst/>
          </a:prstGeom>
        </p:spPr>
      </p:pic>
      <p:pic>
        <p:nvPicPr>
          <p:cNvPr id="28" name="Picture 27" descr="A close up of a logo&#10;&#10;Description automatically generated">
            <a:extLst>
              <a:ext uri="{FF2B5EF4-FFF2-40B4-BE49-F238E27FC236}">
                <a16:creationId xmlns:a16="http://schemas.microsoft.com/office/drawing/2014/main" id="{E06A28C8-AF43-134B-A8A3-36F146FFD3AB}"/>
              </a:ext>
            </a:extLst>
          </p:cNvPr>
          <p:cNvPicPr>
            <a:picLocks noChangeAspect="1"/>
          </p:cNvPicPr>
          <p:nvPr/>
        </p:nvPicPr>
        <p:blipFill>
          <a:blip r:embed="rId4"/>
          <a:stretch>
            <a:fillRect/>
          </a:stretch>
        </p:blipFill>
        <p:spPr>
          <a:xfrm>
            <a:off x="304743" y="2563970"/>
            <a:ext cx="1944316" cy="1822796"/>
          </a:xfrm>
          <a:prstGeom prst="rect">
            <a:avLst/>
          </a:prstGeom>
        </p:spPr>
      </p:pic>
    </p:spTree>
    <p:extLst>
      <p:ext uri="{BB962C8B-B14F-4D97-AF65-F5344CB8AC3E}">
        <p14:creationId xmlns:p14="http://schemas.microsoft.com/office/powerpoint/2010/main" val="2194738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CF5A8-DE07-3E4D-B8F7-FBC6EDAB26B5}"/>
              </a:ext>
            </a:extLst>
          </p:cNvPr>
          <p:cNvSpPr>
            <a:spLocks noGrp="1"/>
          </p:cNvSpPr>
          <p:nvPr>
            <p:ph type="title"/>
          </p:nvPr>
        </p:nvSpPr>
        <p:spPr/>
        <p:txBody>
          <a:bodyPr/>
          <a:lstStyle/>
          <a:p>
            <a:r>
              <a:rPr lang="en-US" dirty="0"/>
              <a:t>IN A NUTSHELL</a:t>
            </a:r>
            <a:endParaRPr lang="en-US" sz="1800" dirty="0"/>
          </a:p>
        </p:txBody>
      </p:sp>
      <p:sp>
        <p:nvSpPr>
          <p:cNvPr id="3" name="Rectangle 2">
            <a:extLst>
              <a:ext uri="{FF2B5EF4-FFF2-40B4-BE49-F238E27FC236}">
                <a16:creationId xmlns:a16="http://schemas.microsoft.com/office/drawing/2014/main" id="{694FFC73-95D2-E94C-8446-F2FC53E5502B}"/>
              </a:ext>
            </a:extLst>
          </p:cNvPr>
          <p:cNvSpPr/>
          <p:nvPr/>
        </p:nvSpPr>
        <p:spPr>
          <a:xfrm>
            <a:off x="2981547" y="1730318"/>
            <a:ext cx="5397136" cy="2462213"/>
          </a:xfrm>
          <a:prstGeom prst="rect">
            <a:avLst/>
          </a:prstGeom>
        </p:spPr>
        <p:txBody>
          <a:bodyPr wrap="square" anchor="t">
            <a:spAutoFit/>
          </a:bodyPr>
          <a:lstStyle/>
          <a:p>
            <a:pPr fontAlgn="base"/>
            <a:r>
              <a:rPr lang="en-US" sz="1600" i="1" dirty="0">
                <a:solidFill>
                  <a:srgbClr val="242061"/>
                </a:solidFill>
                <a:latin typeface="Arial" panose="020B0604020202020204" pitchFamily="34" charset="0"/>
                <a:cs typeface="Arial" panose="020B0604020202020204" pitchFamily="34" charset="0"/>
              </a:rPr>
              <a:t>Integrated systems are created when there are more points of contact, relationships and connections between and across organizations/sectors. Helping frontline staff begin to build relationships across sectors is an important goal for Ontario Health Teams.</a:t>
            </a:r>
          </a:p>
          <a:p>
            <a:pPr fontAlgn="base"/>
            <a:endParaRPr lang="en-US" sz="1400" b="1" dirty="0">
              <a:latin typeface="Arial" panose="020B0604020202020204" pitchFamily="34" charset="0"/>
              <a:cs typeface="Arial" panose="020B0604020202020204" pitchFamily="34" charset="0"/>
            </a:endParaRPr>
          </a:p>
          <a:p>
            <a:r>
              <a:rPr lang="en-US" sz="1200" b="1" dirty="0">
                <a:solidFill>
                  <a:srgbClr val="242061"/>
                </a:solidFill>
                <a:latin typeface="Arial" panose="020B0604020202020204" pitchFamily="34" charset="0"/>
                <a:cs typeface="Arial" panose="020B0604020202020204" pitchFamily="34" charset="0"/>
              </a:rPr>
              <a:t>What does this tool help you do?</a:t>
            </a:r>
          </a:p>
          <a:p>
            <a:br>
              <a:rPr lang="en-US" sz="1200" b="1" dirty="0">
                <a:solidFill>
                  <a:srgbClr val="242061"/>
                </a:solidFill>
                <a:latin typeface="Arial" panose="020B0604020202020204" pitchFamily="34" charset="0"/>
                <a:cs typeface="Arial" panose="020B0604020202020204" pitchFamily="34" charset="0"/>
              </a:rPr>
            </a:br>
            <a:r>
              <a:rPr lang="en-US" sz="1200" dirty="0">
                <a:solidFill>
                  <a:srgbClr val="242061"/>
                </a:solidFill>
                <a:latin typeface="Arial" panose="020B0604020202020204" pitchFamily="34" charset="0"/>
                <a:cs typeface="Arial" panose="020B0604020202020204" pitchFamily="34" charset="0"/>
              </a:rPr>
              <a:t>This tool allows you to collect, organize, and share back information about the people who are at the front lines of care, a great starting point for building peer-to-peer relationships.</a:t>
            </a:r>
          </a:p>
        </p:txBody>
      </p:sp>
      <p:sp>
        <p:nvSpPr>
          <p:cNvPr id="4" name="Right Triangle 3">
            <a:extLst>
              <a:ext uri="{FF2B5EF4-FFF2-40B4-BE49-F238E27FC236}">
                <a16:creationId xmlns:a16="http://schemas.microsoft.com/office/drawing/2014/main" id="{C984E9A9-DB9E-9B44-8E8F-791DDCE8A65A}"/>
              </a:ext>
            </a:extLst>
          </p:cNvPr>
          <p:cNvSpPr/>
          <p:nvPr/>
        </p:nvSpPr>
        <p:spPr>
          <a:xfrm>
            <a:off x="1488432" y="1769451"/>
            <a:ext cx="1381956" cy="1381956"/>
          </a:xfrm>
          <a:prstGeom prst="rtTriangle">
            <a:avLst/>
          </a:prstGeom>
          <a:solidFill>
            <a:srgbClr val="662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ight Triangle 4">
            <a:extLst>
              <a:ext uri="{FF2B5EF4-FFF2-40B4-BE49-F238E27FC236}">
                <a16:creationId xmlns:a16="http://schemas.microsoft.com/office/drawing/2014/main" id="{5BF392FB-19B8-A444-8B51-86B6AA608496}"/>
              </a:ext>
            </a:extLst>
          </p:cNvPr>
          <p:cNvSpPr/>
          <p:nvPr/>
        </p:nvSpPr>
        <p:spPr>
          <a:xfrm rot="10800000">
            <a:off x="1488432" y="1769451"/>
            <a:ext cx="1381956" cy="1381956"/>
          </a:xfrm>
          <a:prstGeom prst="rtTriangle">
            <a:avLst/>
          </a:prstGeom>
          <a:solidFill>
            <a:srgbClr val="ED21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A close up of a logo&#10;&#10;Description automatically generated">
            <a:extLst>
              <a:ext uri="{FF2B5EF4-FFF2-40B4-BE49-F238E27FC236}">
                <a16:creationId xmlns:a16="http://schemas.microsoft.com/office/drawing/2014/main" id="{E96243F3-6656-8F4C-B3A9-168C766B98B8}"/>
              </a:ext>
            </a:extLst>
          </p:cNvPr>
          <p:cNvPicPr>
            <a:picLocks noChangeAspect="1"/>
          </p:cNvPicPr>
          <p:nvPr/>
        </p:nvPicPr>
        <p:blipFill>
          <a:blip r:embed="rId3"/>
          <a:stretch>
            <a:fillRect/>
          </a:stretch>
        </p:blipFill>
        <p:spPr>
          <a:xfrm>
            <a:off x="1488430" y="1769451"/>
            <a:ext cx="1381956" cy="1295584"/>
          </a:xfrm>
          <a:prstGeom prst="rect">
            <a:avLst/>
          </a:prstGeom>
        </p:spPr>
      </p:pic>
    </p:spTree>
    <p:extLst>
      <p:ext uri="{BB962C8B-B14F-4D97-AF65-F5344CB8AC3E}">
        <p14:creationId xmlns:p14="http://schemas.microsoft.com/office/powerpoint/2010/main" val="2388196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BBB5A-0AA4-BC4D-BDFE-2336E34082A9}"/>
              </a:ext>
            </a:extLst>
          </p:cNvPr>
          <p:cNvSpPr>
            <a:spLocks noGrp="1"/>
          </p:cNvSpPr>
          <p:nvPr>
            <p:ph type="title"/>
          </p:nvPr>
        </p:nvSpPr>
        <p:spPr/>
        <p:txBody>
          <a:bodyPr/>
          <a:lstStyle/>
          <a:p>
            <a:r>
              <a:rPr lang="en-US" dirty="0"/>
              <a:t>ABOUT THIS TOOL</a:t>
            </a:r>
          </a:p>
        </p:txBody>
      </p:sp>
      <p:sp>
        <p:nvSpPr>
          <p:cNvPr id="3" name="Rectangle 2">
            <a:extLst>
              <a:ext uri="{FF2B5EF4-FFF2-40B4-BE49-F238E27FC236}">
                <a16:creationId xmlns:a16="http://schemas.microsoft.com/office/drawing/2014/main" id="{1D696326-02E7-2C4F-AE4F-80D7801BEA88}"/>
              </a:ext>
            </a:extLst>
          </p:cNvPr>
          <p:cNvSpPr/>
          <p:nvPr/>
        </p:nvSpPr>
        <p:spPr>
          <a:xfrm>
            <a:off x="2981547" y="1961227"/>
            <a:ext cx="5397136" cy="3416320"/>
          </a:xfrm>
          <a:prstGeom prst="rect">
            <a:avLst/>
          </a:prstGeom>
        </p:spPr>
        <p:txBody>
          <a:bodyPr wrap="square" anchor="t">
            <a:spAutoFit/>
          </a:bodyPr>
          <a:lstStyle/>
          <a:p>
            <a:r>
              <a:rPr lang="en-US" sz="1200" b="1" dirty="0">
                <a:solidFill>
                  <a:srgbClr val="242061"/>
                </a:solidFill>
                <a:latin typeface="Arial" panose="020B0604020202020204" pitchFamily="34" charset="0"/>
                <a:cs typeface="Arial" panose="020B0604020202020204" pitchFamily="34" charset="0"/>
              </a:rPr>
              <a:t>What was the tool developed for?</a:t>
            </a:r>
          </a:p>
          <a:p>
            <a:br>
              <a:rPr lang="en-US" sz="1200" b="1" dirty="0">
                <a:latin typeface="Arial" panose="020B0604020202020204" pitchFamily="34" charset="0"/>
                <a:cs typeface="Arial" panose="020B0604020202020204" pitchFamily="34" charset="0"/>
              </a:rPr>
            </a:br>
            <a:r>
              <a:rPr lang="en-US" sz="1200" dirty="0">
                <a:solidFill>
                  <a:srgbClr val="242061"/>
                </a:solidFill>
                <a:latin typeface="Arial"/>
                <a:cs typeface="Arial"/>
              </a:rPr>
              <a:t>Partnering with an Ontario Health Team, we hosted a front-line engagement session for providers who serve clients who use substances. Promoting peer-to-peer relationships across organizations is key to integrating systems, which was one goal of the session. </a:t>
            </a:r>
            <a:endParaRPr lang="en-US" sz="1200" dirty="0">
              <a:solidFill>
                <a:srgbClr val="242061"/>
              </a:solidFill>
              <a:latin typeface="Arial" panose="020B0604020202020204" pitchFamily="34" charset="0"/>
              <a:cs typeface="Arial" panose="020B0604020202020204" pitchFamily="34" charset="0"/>
            </a:endParaRPr>
          </a:p>
          <a:p>
            <a:endParaRPr lang="en-US" sz="1200" dirty="0">
              <a:solidFill>
                <a:srgbClr val="242061"/>
              </a:solidFill>
              <a:latin typeface="Arial" panose="020B0604020202020204" pitchFamily="34" charset="0"/>
              <a:cs typeface="Arial" panose="020B0604020202020204" pitchFamily="34" charset="0"/>
            </a:endParaRPr>
          </a:p>
          <a:p>
            <a:endParaRPr lang="en-US" sz="1200" dirty="0">
              <a:solidFill>
                <a:srgbClr val="242061"/>
              </a:solidFill>
              <a:latin typeface="Arial" panose="020B0604020202020204" pitchFamily="34" charset="0"/>
              <a:cs typeface="Arial" panose="020B0604020202020204" pitchFamily="34" charset="0"/>
            </a:endParaRPr>
          </a:p>
          <a:p>
            <a:r>
              <a:rPr lang="en-US" sz="1200" b="1" dirty="0">
                <a:solidFill>
                  <a:srgbClr val="242061"/>
                </a:solidFill>
                <a:latin typeface="Arial" panose="020B0604020202020204" pitchFamily="34" charset="0"/>
                <a:cs typeface="Arial" panose="020B0604020202020204" pitchFamily="34" charset="0"/>
              </a:rPr>
              <a:t>How did we use it?</a:t>
            </a:r>
          </a:p>
          <a:p>
            <a:br>
              <a:rPr lang="en-US" sz="1200" dirty="0">
                <a:latin typeface="Arial" panose="020B0604020202020204" pitchFamily="34" charset="0"/>
                <a:cs typeface="Arial" panose="020B0604020202020204" pitchFamily="34" charset="0"/>
              </a:rPr>
            </a:br>
            <a:r>
              <a:rPr lang="en-US" sz="1200" dirty="0">
                <a:solidFill>
                  <a:srgbClr val="242061"/>
                </a:solidFill>
                <a:latin typeface="Arial"/>
                <a:cs typeface="Arial"/>
              </a:rPr>
              <a:t>Our goal was to lay the foundation for new relationships between providers who serve the same clients. In advance of the session, we asked providers to complete a short survey about themselves and compiled the results into profile cards. During the session, we displayed these cards to promote interaction between staff. We also took photos of staff to add to the cards for easier recognition. After the session, we compiled a staff directory and shared with providers to encourage engagement among those who attended the session. We asked for consent before sharing any information or photos. </a:t>
            </a:r>
            <a:endParaRPr lang="en-US" sz="1200" dirty="0">
              <a:solidFill>
                <a:srgbClr val="242061"/>
              </a:solidFill>
              <a:latin typeface="Arial" panose="020B0604020202020204" pitchFamily="34" charset="0"/>
              <a:cs typeface="Arial" panose="020B0604020202020204" pitchFamily="34" charset="0"/>
            </a:endParaRPr>
          </a:p>
        </p:txBody>
      </p:sp>
      <p:grpSp>
        <p:nvGrpSpPr>
          <p:cNvPr id="4" name="Group 3">
            <a:extLst>
              <a:ext uri="{FF2B5EF4-FFF2-40B4-BE49-F238E27FC236}">
                <a16:creationId xmlns:a16="http://schemas.microsoft.com/office/drawing/2014/main" id="{0378CE0D-4F38-9C49-9AC9-F1D7C0BB83A2}"/>
              </a:ext>
            </a:extLst>
          </p:cNvPr>
          <p:cNvGrpSpPr/>
          <p:nvPr/>
        </p:nvGrpSpPr>
        <p:grpSpPr>
          <a:xfrm>
            <a:off x="2347677" y="2040420"/>
            <a:ext cx="544610" cy="544610"/>
            <a:chOff x="5896138" y="1523584"/>
            <a:chExt cx="1191947" cy="1191947"/>
          </a:xfrm>
        </p:grpSpPr>
        <p:sp>
          <p:nvSpPr>
            <p:cNvPr id="5" name="Right Triangle 4">
              <a:extLst>
                <a:ext uri="{FF2B5EF4-FFF2-40B4-BE49-F238E27FC236}">
                  <a16:creationId xmlns:a16="http://schemas.microsoft.com/office/drawing/2014/main" id="{E76B6014-95FD-D84E-9414-8E6F95A46AD1}"/>
                </a:ext>
              </a:extLst>
            </p:cNvPr>
            <p:cNvSpPr/>
            <p:nvPr/>
          </p:nvSpPr>
          <p:spPr>
            <a:xfrm>
              <a:off x="5896138" y="1523584"/>
              <a:ext cx="1191947" cy="1191947"/>
            </a:xfrm>
            <a:prstGeom prst="rtTriangle">
              <a:avLst/>
            </a:prstGeom>
            <a:solidFill>
              <a:srgbClr val="65C6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Triangle 5">
              <a:extLst>
                <a:ext uri="{FF2B5EF4-FFF2-40B4-BE49-F238E27FC236}">
                  <a16:creationId xmlns:a16="http://schemas.microsoft.com/office/drawing/2014/main" id="{6B99ABD0-EE0B-C448-B889-A128E4EA04BB}"/>
                </a:ext>
              </a:extLst>
            </p:cNvPr>
            <p:cNvSpPr/>
            <p:nvPr/>
          </p:nvSpPr>
          <p:spPr>
            <a:xfrm rot="10800000">
              <a:off x="5896138" y="1523584"/>
              <a:ext cx="1191947" cy="1191947"/>
            </a:xfrm>
            <a:prstGeom prst="rtTriangle">
              <a:avLst/>
            </a:prstGeom>
            <a:solidFill>
              <a:srgbClr val="12A9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 name="Group 6">
            <a:extLst>
              <a:ext uri="{FF2B5EF4-FFF2-40B4-BE49-F238E27FC236}">
                <a16:creationId xmlns:a16="http://schemas.microsoft.com/office/drawing/2014/main" id="{BF725C5A-61D3-8C46-88CF-8C188642C396}"/>
              </a:ext>
            </a:extLst>
          </p:cNvPr>
          <p:cNvGrpSpPr/>
          <p:nvPr/>
        </p:nvGrpSpPr>
        <p:grpSpPr>
          <a:xfrm>
            <a:off x="2347677" y="3494109"/>
            <a:ext cx="544610" cy="544610"/>
            <a:chOff x="5896138" y="2950523"/>
            <a:chExt cx="1191947" cy="1191947"/>
          </a:xfrm>
        </p:grpSpPr>
        <p:sp>
          <p:nvSpPr>
            <p:cNvPr id="8" name="Right Triangle 7">
              <a:extLst>
                <a:ext uri="{FF2B5EF4-FFF2-40B4-BE49-F238E27FC236}">
                  <a16:creationId xmlns:a16="http://schemas.microsoft.com/office/drawing/2014/main" id="{0DF6CC53-86B4-7742-9F82-ADE95F8302E9}"/>
                </a:ext>
              </a:extLst>
            </p:cNvPr>
            <p:cNvSpPr/>
            <p:nvPr/>
          </p:nvSpPr>
          <p:spPr>
            <a:xfrm>
              <a:off x="5896138" y="2950523"/>
              <a:ext cx="1191947" cy="1191947"/>
            </a:xfrm>
            <a:prstGeom prst="rtTriangle">
              <a:avLst/>
            </a:prstGeom>
            <a:solidFill>
              <a:srgbClr val="FCB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C9A46A2F-0694-634C-9B2A-DB718F3F72D1}"/>
                </a:ext>
              </a:extLst>
            </p:cNvPr>
            <p:cNvSpPr/>
            <p:nvPr/>
          </p:nvSpPr>
          <p:spPr>
            <a:xfrm rot="10800000">
              <a:off x="5896138" y="2950523"/>
              <a:ext cx="1191947" cy="1191947"/>
            </a:xfrm>
            <a:prstGeom prst="rtTriangle">
              <a:avLst/>
            </a:prstGeom>
            <a:solidFill>
              <a:srgbClr val="F259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1" name="Picture 10" descr="A close up of a logo&#10;&#10;Description automatically generated">
            <a:extLst>
              <a:ext uri="{FF2B5EF4-FFF2-40B4-BE49-F238E27FC236}">
                <a16:creationId xmlns:a16="http://schemas.microsoft.com/office/drawing/2014/main" id="{646BC451-7E4F-B048-8DD5-1B5C2020FB9E}"/>
              </a:ext>
            </a:extLst>
          </p:cNvPr>
          <p:cNvPicPr>
            <a:picLocks noChangeAspect="1"/>
          </p:cNvPicPr>
          <p:nvPr/>
        </p:nvPicPr>
        <p:blipFill>
          <a:blip r:embed="rId3"/>
          <a:stretch>
            <a:fillRect/>
          </a:stretch>
        </p:blipFill>
        <p:spPr>
          <a:xfrm>
            <a:off x="2282711" y="3450223"/>
            <a:ext cx="674540" cy="632381"/>
          </a:xfrm>
          <a:prstGeom prst="rect">
            <a:avLst/>
          </a:prstGeom>
        </p:spPr>
      </p:pic>
      <p:pic>
        <p:nvPicPr>
          <p:cNvPr id="13" name="Picture 12" descr="A close up of a logo&#10;&#10;Description automatically generated">
            <a:extLst>
              <a:ext uri="{FF2B5EF4-FFF2-40B4-BE49-F238E27FC236}">
                <a16:creationId xmlns:a16="http://schemas.microsoft.com/office/drawing/2014/main" id="{CD8B03DB-51C3-F74F-9574-646D4D5C239F}"/>
              </a:ext>
            </a:extLst>
          </p:cNvPr>
          <p:cNvPicPr>
            <a:picLocks noChangeAspect="1"/>
          </p:cNvPicPr>
          <p:nvPr/>
        </p:nvPicPr>
        <p:blipFill>
          <a:blip r:embed="rId4"/>
          <a:stretch>
            <a:fillRect/>
          </a:stretch>
        </p:blipFill>
        <p:spPr>
          <a:xfrm>
            <a:off x="2265519" y="1991651"/>
            <a:ext cx="671398" cy="629436"/>
          </a:xfrm>
          <a:prstGeom prst="rect">
            <a:avLst/>
          </a:prstGeom>
        </p:spPr>
      </p:pic>
    </p:spTree>
    <p:extLst>
      <p:ext uri="{BB962C8B-B14F-4D97-AF65-F5344CB8AC3E}">
        <p14:creationId xmlns:p14="http://schemas.microsoft.com/office/powerpoint/2010/main" val="108750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ght Triangle 1">
            <a:extLst>
              <a:ext uri="{FF2B5EF4-FFF2-40B4-BE49-F238E27FC236}">
                <a16:creationId xmlns:a16="http://schemas.microsoft.com/office/drawing/2014/main" id="{23DB39CF-FD0C-D041-ADC8-7DFD3AF414A0}"/>
              </a:ext>
            </a:extLst>
          </p:cNvPr>
          <p:cNvSpPr/>
          <p:nvPr/>
        </p:nvSpPr>
        <p:spPr>
          <a:xfrm rot="5400000">
            <a:off x="-1" y="-1"/>
            <a:ext cx="6122504" cy="6122504"/>
          </a:xfrm>
          <a:prstGeom prst="rtTriangle">
            <a:avLst/>
          </a:prstGeom>
          <a:solidFill>
            <a:srgbClr val="D7DF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0DFEF016-1CE1-CB43-87A2-EECECFF51345}"/>
              </a:ext>
            </a:extLst>
          </p:cNvPr>
          <p:cNvSpPr txBox="1"/>
          <p:nvPr/>
        </p:nvSpPr>
        <p:spPr>
          <a:xfrm>
            <a:off x="422015" y="882819"/>
            <a:ext cx="4149985" cy="1443408"/>
          </a:xfrm>
          <a:prstGeom prst="rect">
            <a:avLst/>
          </a:prstGeom>
          <a:noFill/>
        </p:spPr>
        <p:txBody>
          <a:bodyPr wrap="square" rtlCol="0">
            <a:spAutoFit/>
          </a:bodyPr>
          <a:lstStyle/>
          <a:p>
            <a:pPr>
              <a:lnSpc>
                <a:spcPts val="3500"/>
              </a:lnSpc>
            </a:pPr>
            <a:r>
              <a:rPr lang="en-US" sz="4000" b="1" dirty="0">
                <a:solidFill>
                  <a:srgbClr val="242061"/>
                </a:solidFill>
                <a:latin typeface="Arial" panose="020B0604020202020204" pitchFamily="34" charset="0"/>
                <a:cs typeface="Arial" panose="020B0604020202020204" pitchFamily="34" charset="0"/>
              </a:rPr>
              <a:t>HOW YOU </a:t>
            </a:r>
            <a:br>
              <a:rPr lang="en-US" sz="4000" b="1" dirty="0">
                <a:solidFill>
                  <a:srgbClr val="242061"/>
                </a:solidFill>
                <a:latin typeface="Arial" panose="020B0604020202020204" pitchFamily="34" charset="0"/>
                <a:cs typeface="Arial" panose="020B0604020202020204" pitchFamily="34" charset="0"/>
              </a:rPr>
            </a:br>
            <a:r>
              <a:rPr lang="en-US" sz="4000" b="1" dirty="0">
                <a:solidFill>
                  <a:srgbClr val="242061"/>
                </a:solidFill>
                <a:latin typeface="Arial" panose="020B0604020202020204" pitchFamily="34" charset="0"/>
                <a:cs typeface="Arial" panose="020B0604020202020204" pitchFamily="34" charset="0"/>
              </a:rPr>
              <a:t>CAN USE </a:t>
            </a:r>
            <a:br>
              <a:rPr lang="en-US" sz="4000" b="1" dirty="0">
                <a:solidFill>
                  <a:srgbClr val="242061"/>
                </a:solidFill>
                <a:latin typeface="Arial" panose="020B0604020202020204" pitchFamily="34" charset="0"/>
                <a:cs typeface="Arial" panose="020B0604020202020204" pitchFamily="34" charset="0"/>
              </a:rPr>
            </a:br>
            <a:r>
              <a:rPr lang="en-US" sz="4000" b="1" dirty="0">
                <a:solidFill>
                  <a:srgbClr val="242061"/>
                </a:solidFill>
                <a:latin typeface="Arial" panose="020B0604020202020204" pitchFamily="34" charset="0"/>
                <a:cs typeface="Arial" panose="020B0604020202020204" pitchFamily="34" charset="0"/>
              </a:rPr>
              <a:t>THIS TOOL</a:t>
            </a:r>
          </a:p>
        </p:txBody>
      </p:sp>
      <p:sp>
        <p:nvSpPr>
          <p:cNvPr id="22" name="TextBox 6">
            <a:extLst>
              <a:ext uri="{FF2B5EF4-FFF2-40B4-BE49-F238E27FC236}">
                <a16:creationId xmlns:a16="http://schemas.microsoft.com/office/drawing/2014/main" id="{8923E1AB-F41B-5248-9B93-A19F944CA002}"/>
              </a:ext>
            </a:extLst>
          </p:cNvPr>
          <p:cNvSpPr txBox="1"/>
          <p:nvPr/>
        </p:nvSpPr>
        <p:spPr>
          <a:xfrm>
            <a:off x="5059070" y="2855429"/>
            <a:ext cx="3180469" cy="2677656"/>
          </a:xfrm>
          <a:prstGeom prst="rect">
            <a:avLst/>
          </a:prstGeom>
          <a:noFill/>
        </p:spPr>
        <p:txBody>
          <a:bodyPr wrap="square"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srgbClr val="242061"/>
                </a:solidFill>
                <a:latin typeface="Arial" panose="020B0604020202020204" pitchFamily="34" charset="0"/>
                <a:cs typeface="Arial" panose="020B0604020202020204" pitchFamily="34" charset="0"/>
              </a:rPr>
              <a:t>Edit the information </a:t>
            </a:r>
            <a:r>
              <a:rPr lang="en-US" sz="1200" dirty="0">
                <a:solidFill>
                  <a:srgbClr val="242061"/>
                </a:solidFill>
                <a:latin typeface="Arial" panose="020B0604020202020204" pitchFamily="34" charset="0"/>
                <a:cs typeface="Arial" panose="020B0604020202020204" pitchFamily="34" charset="0"/>
              </a:rPr>
              <a:t>on the profile cards to make them your own. </a:t>
            </a:r>
          </a:p>
          <a:p>
            <a:endParaRPr lang="en-US" sz="1200" dirty="0">
              <a:solidFill>
                <a:srgbClr val="242061"/>
              </a:solidFill>
              <a:latin typeface="Arial" panose="020B0604020202020204" pitchFamily="34" charset="0"/>
              <a:cs typeface="Arial" panose="020B0604020202020204" pitchFamily="34" charset="0"/>
            </a:endParaRPr>
          </a:p>
          <a:p>
            <a:endParaRPr lang="en-US" sz="1200" dirty="0">
              <a:solidFill>
                <a:srgbClr val="242061"/>
              </a:solidFill>
              <a:latin typeface="Arial" panose="020B0604020202020204" pitchFamily="34" charset="0"/>
              <a:cs typeface="Arial" panose="020B0604020202020204" pitchFamily="34" charset="0"/>
            </a:endParaRPr>
          </a:p>
          <a:p>
            <a:r>
              <a:rPr lang="en-US" sz="1200" b="1" dirty="0">
                <a:solidFill>
                  <a:srgbClr val="242061"/>
                </a:solidFill>
                <a:latin typeface="Arial" panose="020B0604020202020204" pitchFamily="34" charset="0"/>
                <a:cs typeface="Arial" panose="020B0604020202020204" pitchFamily="34" charset="0"/>
              </a:rPr>
              <a:t>Share with providers </a:t>
            </a:r>
            <a:r>
              <a:rPr lang="en-US" sz="1200" dirty="0">
                <a:solidFill>
                  <a:srgbClr val="242061"/>
                </a:solidFill>
                <a:latin typeface="Arial" panose="020B0604020202020204" pitchFamily="34" charset="0"/>
                <a:cs typeface="Arial" panose="020B0604020202020204" pitchFamily="34" charset="0"/>
              </a:rPr>
              <a:t>in a way that works best for them. Compile the slides into a booklet or create a digital list on your website.</a:t>
            </a:r>
          </a:p>
          <a:p>
            <a:endParaRPr lang="en-US" sz="1200" dirty="0">
              <a:solidFill>
                <a:srgbClr val="242061"/>
              </a:solidFill>
              <a:latin typeface="Arial" panose="020B0604020202020204" pitchFamily="34" charset="0"/>
              <a:cs typeface="Arial" panose="020B0604020202020204" pitchFamily="34" charset="0"/>
            </a:endParaRPr>
          </a:p>
          <a:p>
            <a:r>
              <a:rPr lang="en-US" sz="1200" b="1" dirty="0">
                <a:solidFill>
                  <a:srgbClr val="242061"/>
                </a:solidFill>
                <a:latin typeface="Arial" panose="020B0604020202020204" pitchFamily="34" charset="0"/>
                <a:cs typeface="Arial" panose="020B0604020202020204" pitchFamily="34" charset="0"/>
              </a:rPr>
              <a:t>Use as a way to engage </a:t>
            </a:r>
            <a:r>
              <a:rPr lang="en-US" sz="1200" dirty="0">
                <a:solidFill>
                  <a:srgbClr val="242061"/>
                </a:solidFill>
                <a:latin typeface="Arial" panose="020B0604020202020204" pitchFamily="34" charset="0"/>
                <a:cs typeface="Arial" panose="020B0604020202020204" pitchFamily="34" charset="0"/>
              </a:rPr>
              <a:t>with other groups you wish to involve in your OHT like patients/clients and caregivers.</a:t>
            </a:r>
          </a:p>
          <a:p>
            <a:endParaRPr lang="en-US" sz="1200" dirty="0">
              <a:solidFill>
                <a:srgbClr val="242061"/>
              </a:solidFill>
              <a:latin typeface="Arial" panose="020B0604020202020204" pitchFamily="34" charset="0"/>
              <a:cs typeface="Arial" panose="020B0604020202020204" pitchFamily="34" charset="0"/>
            </a:endParaRPr>
          </a:p>
          <a:p>
            <a:endParaRPr lang="en-US" sz="1200" dirty="0">
              <a:solidFill>
                <a:srgbClr val="242061"/>
              </a:solidFill>
              <a:latin typeface="Arial" panose="020B0604020202020204" pitchFamily="34" charset="0"/>
              <a:cs typeface="Arial" panose="020B0604020202020204" pitchFamily="34" charset="0"/>
            </a:endParaRPr>
          </a:p>
        </p:txBody>
      </p:sp>
      <p:sp>
        <p:nvSpPr>
          <p:cNvPr id="50" name="Rectangle 49">
            <a:extLst>
              <a:ext uri="{FF2B5EF4-FFF2-40B4-BE49-F238E27FC236}">
                <a16:creationId xmlns:a16="http://schemas.microsoft.com/office/drawing/2014/main" id="{6D2520A6-7A5D-D848-BD17-41514451C4E1}"/>
              </a:ext>
            </a:extLst>
          </p:cNvPr>
          <p:cNvSpPr/>
          <p:nvPr/>
        </p:nvSpPr>
        <p:spPr>
          <a:xfrm>
            <a:off x="4457701" y="2916457"/>
            <a:ext cx="531744" cy="531744"/>
          </a:xfrm>
          <a:prstGeom prst="rect">
            <a:avLst/>
          </a:prstGeom>
          <a:solidFill>
            <a:srgbClr val="2420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A55DA3E3-3296-BE43-977B-0DEDCBE9927E}"/>
              </a:ext>
            </a:extLst>
          </p:cNvPr>
          <p:cNvSpPr/>
          <p:nvPr/>
        </p:nvSpPr>
        <p:spPr>
          <a:xfrm>
            <a:off x="4452625" y="3692621"/>
            <a:ext cx="531744" cy="531744"/>
          </a:xfrm>
          <a:prstGeom prst="rect">
            <a:avLst/>
          </a:prstGeom>
          <a:solidFill>
            <a:srgbClr val="2420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14735C7C-C828-FE4E-8FF0-9F1ACDA62217}"/>
              </a:ext>
            </a:extLst>
          </p:cNvPr>
          <p:cNvSpPr/>
          <p:nvPr/>
        </p:nvSpPr>
        <p:spPr>
          <a:xfrm>
            <a:off x="4448573" y="4550511"/>
            <a:ext cx="531744" cy="531744"/>
          </a:xfrm>
          <a:prstGeom prst="rect">
            <a:avLst/>
          </a:prstGeom>
          <a:solidFill>
            <a:srgbClr val="2420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5" name="Picture 54" descr="A close up of a logo&#10;&#10;Description automatically generated">
            <a:extLst>
              <a:ext uri="{FF2B5EF4-FFF2-40B4-BE49-F238E27FC236}">
                <a16:creationId xmlns:a16="http://schemas.microsoft.com/office/drawing/2014/main" id="{0D68571A-D9CF-A248-9FD6-D3B225C792E9}"/>
              </a:ext>
            </a:extLst>
          </p:cNvPr>
          <p:cNvPicPr>
            <a:picLocks noChangeAspect="1"/>
          </p:cNvPicPr>
          <p:nvPr/>
        </p:nvPicPr>
        <p:blipFill>
          <a:blip r:embed="rId2"/>
          <a:stretch>
            <a:fillRect/>
          </a:stretch>
        </p:blipFill>
        <p:spPr>
          <a:xfrm>
            <a:off x="4343497" y="3600578"/>
            <a:ext cx="741897" cy="695528"/>
          </a:xfrm>
          <a:prstGeom prst="rect">
            <a:avLst/>
          </a:prstGeom>
        </p:spPr>
      </p:pic>
      <p:pic>
        <p:nvPicPr>
          <p:cNvPr id="57" name="Picture 56" descr="A close up of a logo&#10;&#10;Description automatically generated">
            <a:extLst>
              <a:ext uri="{FF2B5EF4-FFF2-40B4-BE49-F238E27FC236}">
                <a16:creationId xmlns:a16="http://schemas.microsoft.com/office/drawing/2014/main" id="{41952F35-F2FF-A849-A4A3-2363FACB1734}"/>
              </a:ext>
            </a:extLst>
          </p:cNvPr>
          <p:cNvPicPr>
            <a:picLocks noChangeAspect="1"/>
          </p:cNvPicPr>
          <p:nvPr/>
        </p:nvPicPr>
        <p:blipFill>
          <a:blip r:embed="rId3"/>
          <a:stretch>
            <a:fillRect/>
          </a:stretch>
        </p:blipFill>
        <p:spPr>
          <a:xfrm>
            <a:off x="4352624" y="4468619"/>
            <a:ext cx="741897" cy="695528"/>
          </a:xfrm>
          <a:prstGeom prst="rect">
            <a:avLst/>
          </a:prstGeom>
        </p:spPr>
      </p:pic>
      <p:pic>
        <p:nvPicPr>
          <p:cNvPr id="61" name="Picture 60" descr="A close up of a logo&#10;&#10;Description automatically generated">
            <a:extLst>
              <a:ext uri="{FF2B5EF4-FFF2-40B4-BE49-F238E27FC236}">
                <a16:creationId xmlns:a16="http://schemas.microsoft.com/office/drawing/2014/main" id="{D6B99A49-3972-0F4E-8F36-1143235AFFD2}"/>
              </a:ext>
            </a:extLst>
          </p:cNvPr>
          <p:cNvPicPr>
            <a:picLocks noChangeAspect="1"/>
          </p:cNvPicPr>
          <p:nvPr/>
        </p:nvPicPr>
        <p:blipFill>
          <a:blip r:embed="rId4"/>
          <a:stretch>
            <a:fillRect/>
          </a:stretch>
        </p:blipFill>
        <p:spPr>
          <a:xfrm>
            <a:off x="4330335" y="2823157"/>
            <a:ext cx="741898" cy="695529"/>
          </a:xfrm>
          <a:prstGeom prst="rect">
            <a:avLst/>
          </a:prstGeom>
        </p:spPr>
      </p:pic>
    </p:spTree>
    <p:extLst>
      <p:ext uri="{BB962C8B-B14F-4D97-AF65-F5344CB8AC3E}">
        <p14:creationId xmlns:p14="http://schemas.microsoft.com/office/powerpoint/2010/main" val="991909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12">
            <a:extLst>
              <a:ext uri="{FF2B5EF4-FFF2-40B4-BE49-F238E27FC236}">
                <a16:creationId xmlns:a16="http://schemas.microsoft.com/office/drawing/2014/main" id="{DB4D6D5B-48CF-5649-BD94-1C418764455C}"/>
              </a:ext>
            </a:extLst>
          </p:cNvPr>
          <p:cNvSpPr/>
          <p:nvPr/>
        </p:nvSpPr>
        <p:spPr>
          <a:xfrm>
            <a:off x="511628" y="849085"/>
            <a:ext cx="8186058" cy="5315348"/>
          </a:xfrm>
          <a:custGeom>
            <a:avLst/>
            <a:gdLst>
              <a:gd name="connsiteX0" fmla="*/ 0 w 6091310"/>
              <a:gd name="connsiteY0" fmla="*/ 433818 h 3924886"/>
              <a:gd name="connsiteX1" fmla="*/ 433818 w 6091310"/>
              <a:gd name="connsiteY1" fmla="*/ 0 h 3924886"/>
              <a:gd name="connsiteX2" fmla="*/ 5657492 w 6091310"/>
              <a:gd name="connsiteY2" fmla="*/ 0 h 3924886"/>
              <a:gd name="connsiteX3" fmla="*/ 6091310 w 6091310"/>
              <a:gd name="connsiteY3" fmla="*/ 433818 h 3924886"/>
              <a:gd name="connsiteX4" fmla="*/ 6091310 w 6091310"/>
              <a:gd name="connsiteY4" fmla="*/ 3491068 h 3924886"/>
              <a:gd name="connsiteX5" fmla="*/ 5657492 w 6091310"/>
              <a:gd name="connsiteY5" fmla="*/ 3924886 h 3924886"/>
              <a:gd name="connsiteX6" fmla="*/ 433818 w 6091310"/>
              <a:gd name="connsiteY6" fmla="*/ 3924886 h 3924886"/>
              <a:gd name="connsiteX7" fmla="*/ 0 w 6091310"/>
              <a:gd name="connsiteY7" fmla="*/ 3491068 h 3924886"/>
              <a:gd name="connsiteX8" fmla="*/ 0 w 6091310"/>
              <a:gd name="connsiteY8" fmla="*/ 433818 h 3924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91310" h="3924886" fill="none" extrusionOk="0">
                <a:moveTo>
                  <a:pt x="0" y="433818"/>
                </a:moveTo>
                <a:cubicBezTo>
                  <a:pt x="-1002" y="227029"/>
                  <a:pt x="205975" y="-23703"/>
                  <a:pt x="433818" y="0"/>
                </a:cubicBezTo>
                <a:cubicBezTo>
                  <a:pt x="1170579" y="29483"/>
                  <a:pt x="3149079" y="4220"/>
                  <a:pt x="5657492" y="0"/>
                </a:cubicBezTo>
                <a:cubicBezTo>
                  <a:pt x="5913946" y="6353"/>
                  <a:pt x="6066453" y="226485"/>
                  <a:pt x="6091310" y="433818"/>
                </a:cubicBezTo>
                <a:cubicBezTo>
                  <a:pt x="6075368" y="1002004"/>
                  <a:pt x="5991486" y="2504933"/>
                  <a:pt x="6091310" y="3491068"/>
                </a:cubicBezTo>
                <a:cubicBezTo>
                  <a:pt x="6099271" y="3734943"/>
                  <a:pt x="5907988" y="3934704"/>
                  <a:pt x="5657492" y="3924886"/>
                </a:cubicBezTo>
                <a:cubicBezTo>
                  <a:pt x="3139460" y="3959014"/>
                  <a:pt x="2913541" y="3802094"/>
                  <a:pt x="433818" y="3924886"/>
                </a:cubicBezTo>
                <a:cubicBezTo>
                  <a:pt x="191815" y="3929691"/>
                  <a:pt x="-5297" y="3739487"/>
                  <a:pt x="0" y="3491068"/>
                </a:cubicBezTo>
                <a:cubicBezTo>
                  <a:pt x="-162483" y="2822757"/>
                  <a:pt x="12474" y="1611318"/>
                  <a:pt x="0" y="433818"/>
                </a:cubicBezTo>
                <a:close/>
              </a:path>
              <a:path w="6091310" h="3924886" stroke="0" extrusionOk="0">
                <a:moveTo>
                  <a:pt x="0" y="433818"/>
                </a:moveTo>
                <a:cubicBezTo>
                  <a:pt x="-5197" y="203073"/>
                  <a:pt x="204705" y="5661"/>
                  <a:pt x="433818" y="0"/>
                </a:cubicBezTo>
                <a:cubicBezTo>
                  <a:pt x="2730999" y="-40312"/>
                  <a:pt x="3392205" y="-70188"/>
                  <a:pt x="5657492" y="0"/>
                </a:cubicBezTo>
                <a:cubicBezTo>
                  <a:pt x="5873614" y="-2208"/>
                  <a:pt x="6098867" y="179556"/>
                  <a:pt x="6091310" y="433818"/>
                </a:cubicBezTo>
                <a:cubicBezTo>
                  <a:pt x="6128917" y="1006158"/>
                  <a:pt x="6115387" y="2974306"/>
                  <a:pt x="6091310" y="3491068"/>
                </a:cubicBezTo>
                <a:cubicBezTo>
                  <a:pt x="6089507" y="3752188"/>
                  <a:pt x="5892353" y="3924956"/>
                  <a:pt x="5657492" y="3924886"/>
                </a:cubicBezTo>
                <a:cubicBezTo>
                  <a:pt x="3939046" y="3942237"/>
                  <a:pt x="2656086" y="4048232"/>
                  <a:pt x="433818" y="3924886"/>
                </a:cubicBezTo>
                <a:cubicBezTo>
                  <a:pt x="204063" y="3883475"/>
                  <a:pt x="24113" y="3760774"/>
                  <a:pt x="0" y="3491068"/>
                </a:cubicBezTo>
                <a:cubicBezTo>
                  <a:pt x="6107" y="2648450"/>
                  <a:pt x="-133487" y="1471797"/>
                  <a:pt x="0" y="433818"/>
                </a:cubicBezTo>
                <a:close/>
              </a:path>
            </a:pathLst>
          </a:custGeom>
          <a:solidFill>
            <a:schemeClr val="bg1"/>
          </a:solidFill>
          <a:ln w="38100">
            <a:solidFill>
              <a:srgbClr val="262262"/>
            </a:solidFill>
            <a:extLst>
              <a:ext uri="{C807C97D-BFC1-408E-A445-0C87EB9F89A2}">
                <ask:lineSketchStyleProps xmlns="" xmlns:ask="http://schemas.microsoft.com/office/drawing/2018/sketchyshapes" sd="2173784308">
                  <a:prstGeom prst="roundRect">
                    <a:avLst>
                      <a:gd name="adj" fmla="val 11053"/>
                    </a:avLst>
                  </a:prstGeom>
                  <ask:type>
                    <ask:lineSketchCurved/>
                  </ask:type>
                </ask:lineSketchStyleProps>
              </a:ext>
            </a:extLs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2">
              <a:solidFill>
                <a:prstClr val="white"/>
              </a:solidFill>
            </a:endParaRPr>
          </a:p>
        </p:txBody>
      </p:sp>
      <p:sp>
        <p:nvSpPr>
          <p:cNvPr id="10" name="TextBox 9">
            <a:extLst>
              <a:ext uri="{FF2B5EF4-FFF2-40B4-BE49-F238E27FC236}">
                <a16:creationId xmlns:a16="http://schemas.microsoft.com/office/drawing/2014/main" id="{E1DCB6C7-A895-0A47-93B2-25D35D048060}"/>
              </a:ext>
            </a:extLst>
          </p:cNvPr>
          <p:cNvSpPr txBox="1"/>
          <p:nvPr/>
        </p:nvSpPr>
        <p:spPr>
          <a:xfrm>
            <a:off x="4130386" y="1734199"/>
            <a:ext cx="4567299" cy="3774110"/>
          </a:xfrm>
          <a:prstGeom prst="rect">
            <a:avLst/>
          </a:prstGeom>
          <a:noFill/>
        </p:spPr>
        <p:txBody>
          <a:bodyPr wrap="square" rtlCol="0">
            <a:spAutoFit/>
          </a:bodyPr>
          <a:lstStyle/>
          <a:p>
            <a:r>
              <a:rPr lang="en-CA" sz="2250" b="1" dirty="0">
                <a:solidFill>
                  <a:srgbClr val="242061"/>
                </a:solidFill>
                <a:latin typeface="Arial" panose="020B0604020202020204" pitchFamily="34" charset="0"/>
                <a:cs typeface="Arial" panose="020B0604020202020204" pitchFamily="34" charset="0"/>
              </a:rPr>
              <a:t>Withdrawal Management Centre</a:t>
            </a:r>
          </a:p>
          <a:p>
            <a:r>
              <a:rPr lang="en-CA" sz="2250" i="1" dirty="0">
                <a:solidFill>
                  <a:srgbClr val="242061"/>
                </a:solidFill>
                <a:latin typeface="Arial" panose="020B0604020202020204" pitchFamily="34" charset="0"/>
                <a:cs typeface="Arial" panose="020B0604020202020204" pitchFamily="34" charset="0"/>
              </a:rPr>
              <a:t>Counselling</a:t>
            </a:r>
          </a:p>
          <a:p>
            <a:endParaRPr lang="en-CA" dirty="0">
              <a:solidFill>
                <a:srgbClr val="242061"/>
              </a:solidFill>
              <a:latin typeface="Arial" panose="020B0604020202020204" pitchFamily="34" charset="0"/>
              <a:cs typeface="Arial" panose="020B0604020202020204" pitchFamily="34" charset="0"/>
            </a:endParaRPr>
          </a:p>
          <a:p>
            <a:r>
              <a:rPr lang="en-US" sz="1500" dirty="0">
                <a:solidFill>
                  <a:srgbClr val="242061"/>
                </a:solidFill>
                <a:latin typeface="Arial" panose="020B0604020202020204" pitchFamily="34" charset="0"/>
                <a:cs typeface="Arial" panose="020B0604020202020204" pitchFamily="34" charset="0"/>
                <a:hlinkClick r:id="rId2"/>
              </a:rPr>
              <a:t>Ella.Sanchez@withdrawalmanagementcentre.ca</a:t>
            </a:r>
            <a:r>
              <a:rPr lang="en-US" sz="1500" dirty="0">
                <a:solidFill>
                  <a:srgbClr val="242061"/>
                </a:solidFill>
                <a:latin typeface="Arial" panose="020B0604020202020204" pitchFamily="34" charset="0"/>
                <a:cs typeface="Arial" panose="020B0604020202020204" pitchFamily="34" charset="0"/>
              </a:rPr>
              <a:t> </a:t>
            </a:r>
            <a:br>
              <a:rPr lang="en-US" sz="1500" dirty="0">
                <a:solidFill>
                  <a:srgbClr val="242061"/>
                </a:solidFill>
                <a:latin typeface="Arial" panose="020B0604020202020204" pitchFamily="34" charset="0"/>
                <a:cs typeface="Arial" panose="020B0604020202020204" pitchFamily="34" charset="0"/>
              </a:rPr>
            </a:br>
            <a:r>
              <a:rPr lang="en-US" sz="1500" dirty="0">
                <a:solidFill>
                  <a:srgbClr val="242061"/>
                </a:solidFill>
                <a:latin typeface="Arial" panose="020B0604020202020204" pitchFamily="34" charset="0"/>
                <a:cs typeface="Arial" panose="020B0604020202020204" pitchFamily="34" charset="0"/>
              </a:rPr>
              <a:t>416-755-4591 x 2001</a:t>
            </a:r>
          </a:p>
          <a:p>
            <a:endParaRPr lang="en-CA" sz="1500" dirty="0">
              <a:solidFill>
                <a:srgbClr val="242061"/>
              </a:solidFill>
              <a:latin typeface="Arial" panose="020B0604020202020204" pitchFamily="34" charset="0"/>
              <a:cs typeface="Arial" panose="020B0604020202020204" pitchFamily="34" charset="0"/>
            </a:endParaRPr>
          </a:p>
          <a:p>
            <a:r>
              <a:rPr lang="en-CA" sz="1500" b="1" dirty="0">
                <a:solidFill>
                  <a:srgbClr val="242061"/>
                </a:solidFill>
                <a:latin typeface="Arial" panose="020B0604020202020204" pitchFamily="34" charset="0"/>
                <a:cs typeface="Arial" panose="020B0604020202020204" pitchFamily="34" charset="0"/>
              </a:rPr>
              <a:t>I prefer to be contacted by: </a:t>
            </a:r>
            <a:r>
              <a:rPr lang="en-CA" sz="1500" dirty="0">
                <a:solidFill>
                  <a:srgbClr val="242061"/>
                </a:solidFill>
                <a:latin typeface="Arial" panose="020B0604020202020204" pitchFamily="34" charset="0"/>
                <a:cs typeface="Arial" panose="020B0604020202020204" pitchFamily="34" charset="0"/>
              </a:rPr>
              <a:t>E-mail</a:t>
            </a:r>
          </a:p>
          <a:p>
            <a:endParaRPr lang="en-CA" sz="1500" dirty="0">
              <a:solidFill>
                <a:srgbClr val="242061"/>
              </a:solidFill>
              <a:latin typeface="Arial" panose="020B0604020202020204" pitchFamily="34" charset="0"/>
              <a:cs typeface="Arial" panose="020B0604020202020204" pitchFamily="34" charset="0"/>
            </a:endParaRPr>
          </a:p>
          <a:p>
            <a:r>
              <a:rPr lang="en-CA" sz="1500" b="1" dirty="0">
                <a:solidFill>
                  <a:srgbClr val="242061"/>
                </a:solidFill>
                <a:latin typeface="Arial" panose="020B0604020202020204" pitchFamily="34" charset="0"/>
                <a:cs typeface="Arial" panose="020B0604020202020204" pitchFamily="34" charset="0"/>
              </a:rPr>
              <a:t>Here's what I hope to SHARE with others </a:t>
            </a:r>
            <a:br>
              <a:rPr lang="en-CA" sz="1500" b="1" dirty="0">
                <a:solidFill>
                  <a:srgbClr val="242061"/>
                </a:solidFill>
                <a:latin typeface="Arial" panose="020B0604020202020204" pitchFamily="34" charset="0"/>
                <a:cs typeface="Arial" panose="020B0604020202020204" pitchFamily="34" charset="0"/>
              </a:rPr>
            </a:br>
            <a:r>
              <a:rPr lang="en-CA" sz="1500" b="1" dirty="0">
                <a:solidFill>
                  <a:srgbClr val="242061"/>
                </a:solidFill>
                <a:latin typeface="Arial" panose="020B0604020202020204" pitchFamily="34" charset="0"/>
                <a:cs typeface="Arial" panose="020B0604020202020204" pitchFamily="34" charset="0"/>
              </a:rPr>
              <a:t>about my organization: </a:t>
            </a:r>
            <a:r>
              <a:rPr lang="en-US" sz="1500" dirty="0">
                <a:solidFill>
                  <a:srgbClr val="242061"/>
                </a:solidFill>
                <a:latin typeface="Arial" panose="020B0604020202020204" pitchFamily="34" charset="0"/>
                <a:cs typeface="Arial" panose="020B0604020202020204" pitchFamily="34" charset="0"/>
              </a:rPr>
              <a:t>My organization has a free drop-in art class on Wednesday afternoons.</a:t>
            </a:r>
            <a:endParaRPr lang="en-CA" sz="1125" dirty="0">
              <a:solidFill>
                <a:srgbClr val="242061"/>
              </a:solidFill>
              <a:latin typeface="Arial" panose="020B0604020202020204" pitchFamily="34" charset="0"/>
              <a:cs typeface="Arial" panose="020B0604020202020204" pitchFamily="34" charset="0"/>
            </a:endParaRPr>
          </a:p>
          <a:p>
            <a:endParaRPr lang="en-CA" sz="1125" dirty="0">
              <a:solidFill>
                <a:prstClr val="black"/>
              </a:solidFill>
              <a:latin typeface="Arial" panose="020B0604020202020204" pitchFamily="34" charset="0"/>
              <a:cs typeface="Arial" panose="020B0604020202020204" pitchFamily="34" charset="0"/>
            </a:endParaRPr>
          </a:p>
          <a:p>
            <a:endParaRPr lang="en-CA" sz="1125" dirty="0">
              <a:solidFill>
                <a:prstClr val="black"/>
              </a:solidFill>
              <a:latin typeface="Arial" panose="020B0604020202020204" pitchFamily="34" charset="0"/>
              <a:cs typeface="Arial" panose="020B0604020202020204" pitchFamily="34" charset="0"/>
            </a:endParaRPr>
          </a:p>
          <a:p>
            <a:endParaRPr lang="en-CA" sz="1125" dirty="0">
              <a:solidFill>
                <a:prstClr val="black"/>
              </a:solidFill>
              <a:latin typeface="Arial" panose="020B0604020202020204" pitchFamily="34" charset="0"/>
              <a:cs typeface="Arial" panose="020B0604020202020204" pitchFamily="34" charset="0"/>
            </a:endParaRPr>
          </a:p>
          <a:p>
            <a:endParaRPr lang="en-CA" sz="1125" dirty="0">
              <a:solidFill>
                <a:prstClr val="black"/>
              </a:solidFill>
              <a:latin typeface="Arial" panose="020B0604020202020204" pitchFamily="34" charset="0"/>
              <a:cs typeface="Arial" panose="020B0604020202020204" pitchFamily="34" charset="0"/>
            </a:endParaRPr>
          </a:p>
          <a:p>
            <a:endParaRPr lang="en-CA" sz="1125" dirty="0">
              <a:solidFill>
                <a:prstClr val="black"/>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B6153D9C-B94A-D74B-9190-ADD3FE4C0E2F}"/>
              </a:ext>
            </a:extLst>
          </p:cNvPr>
          <p:cNvSpPr txBox="1"/>
          <p:nvPr/>
        </p:nvSpPr>
        <p:spPr>
          <a:xfrm>
            <a:off x="727443" y="4248524"/>
            <a:ext cx="2903606" cy="1938992"/>
          </a:xfrm>
          <a:prstGeom prst="rect">
            <a:avLst/>
          </a:prstGeom>
          <a:noFill/>
        </p:spPr>
        <p:txBody>
          <a:bodyPr wrap="square" rtlCol="0">
            <a:spAutoFit/>
          </a:bodyPr>
          <a:lstStyle/>
          <a:p>
            <a:r>
              <a:rPr lang="en-CA" sz="1500" b="1" dirty="0">
                <a:solidFill>
                  <a:srgbClr val="242061"/>
                </a:solidFill>
                <a:latin typeface="Arial" panose="020B0604020202020204" pitchFamily="34" charset="0"/>
                <a:cs typeface="Arial" panose="020B0604020202020204" pitchFamily="34" charset="0"/>
              </a:rPr>
              <a:t>FUN FACT: If you know me, you'll know I love: </a:t>
            </a:r>
            <a:endParaRPr lang="en-US" sz="1500" dirty="0">
              <a:solidFill>
                <a:srgbClr val="242061"/>
              </a:solidFill>
              <a:latin typeface="Arial" panose="020B0604020202020204" pitchFamily="34" charset="0"/>
              <a:cs typeface="Arial" panose="020B0604020202020204" pitchFamily="34" charset="0"/>
            </a:endParaRPr>
          </a:p>
          <a:p>
            <a:r>
              <a:rPr lang="en-US" sz="1500" dirty="0">
                <a:solidFill>
                  <a:srgbClr val="242061"/>
                </a:solidFill>
                <a:latin typeface="Arial" panose="020B0604020202020204" pitchFamily="34" charset="0"/>
                <a:cs typeface="Arial" panose="020B0604020202020204" pitchFamily="34" charset="0"/>
              </a:rPr>
              <a:t>My dog and my family.</a:t>
            </a:r>
            <a:br>
              <a:rPr lang="en-US" sz="1500" dirty="0">
                <a:solidFill>
                  <a:prstClr val="black"/>
                </a:solidFill>
                <a:latin typeface="Arial" panose="020B0604020202020204" pitchFamily="34" charset="0"/>
                <a:cs typeface="Arial" panose="020B0604020202020204" pitchFamily="34" charset="0"/>
              </a:rPr>
            </a:br>
            <a:endParaRPr lang="en-CA" sz="1500" dirty="0">
              <a:solidFill>
                <a:prstClr val="black"/>
              </a:solidFill>
              <a:latin typeface="Arial" panose="020B0604020202020204" pitchFamily="34" charset="0"/>
              <a:cs typeface="Arial" panose="020B0604020202020204" pitchFamily="34" charset="0"/>
            </a:endParaRPr>
          </a:p>
          <a:p>
            <a:endParaRPr lang="en-CA" sz="1500" dirty="0">
              <a:solidFill>
                <a:prstClr val="black"/>
              </a:solidFill>
              <a:latin typeface="Arial" panose="020B0604020202020204" pitchFamily="34" charset="0"/>
              <a:cs typeface="Arial" panose="020B0604020202020204" pitchFamily="34" charset="0"/>
            </a:endParaRPr>
          </a:p>
          <a:p>
            <a:endParaRPr lang="en-CA" sz="1500" dirty="0">
              <a:solidFill>
                <a:prstClr val="black"/>
              </a:solidFill>
              <a:latin typeface="Arial" panose="020B0604020202020204" pitchFamily="34" charset="0"/>
              <a:cs typeface="Arial" panose="020B0604020202020204" pitchFamily="34" charset="0"/>
            </a:endParaRPr>
          </a:p>
          <a:p>
            <a:endParaRPr lang="en-CA" sz="1500" dirty="0">
              <a:solidFill>
                <a:prstClr val="black"/>
              </a:solidFill>
              <a:latin typeface="Arial" panose="020B0604020202020204" pitchFamily="34" charset="0"/>
              <a:cs typeface="Arial" panose="020B0604020202020204" pitchFamily="34" charset="0"/>
            </a:endParaRPr>
          </a:p>
          <a:p>
            <a:endParaRPr lang="en-US" sz="1500" dirty="0">
              <a:solidFill>
                <a:prstClr val="black"/>
              </a:solidFill>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EB9DE3C7-BD4D-A944-A4BD-3A28EC7B26B7}"/>
              </a:ext>
            </a:extLst>
          </p:cNvPr>
          <p:cNvSpPr/>
          <p:nvPr/>
        </p:nvSpPr>
        <p:spPr>
          <a:xfrm>
            <a:off x="727443" y="939622"/>
            <a:ext cx="4884493" cy="727122"/>
          </a:xfrm>
          <a:prstGeom prst="rect">
            <a:avLst/>
          </a:prstGeom>
        </p:spPr>
        <p:txBody>
          <a:bodyPr wrap="square">
            <a:spAutoFit/>
          </a:bodyPr>
          <a:lstStyle/>
          <a:p>
            <a:r>
              <a:rPr lang="en-CA" sz="4125" b="1" dirty="0">
                <a:solidFill>
                  <a:srgbClr val="242061"/>
                </a:solidFill>
                <a:latin typeface="Arial" panose="020B0604020202020204" pitchFamily="34" charset="0"/>
                <a:cs typeface="Arial" panose="020B0604020202020204" pitchFamily="34" charset="0"/>
              </a:rPr>
              <a:t>Ella Sanchez </a:t>
            </a:r>
            <a:endParaRPr lang="en-US" sz="4125" dirty="0">
              <a:solidFill>
                <a:srgbClr val="242061"/>
              </a:solidFill>
              <a:latin typeface="Arial" panose="020B0604020202020204" pitchFamily="34" charset="0"/>
              <a:cs typeface="Arial" panose="020B0604020202020204" pitchFamily="34" charset="0"/>
            </a:endParaRPr>
          </a:p>
        </p:txBody>
      </p:sp>
      <p:pic>
        <p:nvPicPr>
          <p:cNvPr id="2052" name="Picture 4" descr="Image result for silhouette pho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4772" y="1521485"/>
            <a:ext cx="2107400" cy="272703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a:extLst>
              <a:ext uri="{FF2B5EF4-FFF2-40B4-BE49-F238E27FC236}">
                <a16:creationId xmlns:a16="http://schemas.microsoft.com/office/drawing/2014/main" id="{480E3680-C5CB-0044-8C24-2BB8E033D969}"/>
              </a:ext>
            </a:extLst>
          </p:cNvPr>
          <p:cNvPicPr>
            <a:picLocks noChangeAspect="1"/>
          </p:cNvPicPr>
          <p:nvPr/>
        </p:nvPicPr>
        <p:blipFill>
          <a:blip r:embed="rId4"/>
          <a:stretch>
            <a:fillRect/>
          </a:stretch>
        </p:blipFill>
        <p:spPr>
          <a:xfrm>
            <a:off x="100986" y="111440"/>
            <a:ext cx="1057838" cy="538392"/>
          </a:xfrm>
          <a:prstGeom prst="rect">
            <a:avLst/>
          </a:prstGeom>
        </p:spPr>
      </p:pic>
      <p:sp>
        <p:nvSpPr>
          <p:cNvPr id="8" name="Rectangle 7"/>
          <p:cNvSpPr/>
          <p:nvPr/>
        </p:nvSpPr>
        <p:spPr>
          <a:xfrm>
            <a:off x="5651819" y="6582762"/>
            <a:ext cx="3353355" cy="276999"/>
          </a:xfrm>
          <a:prstGeom prst="rect">
            <a:avLst/>
          </a:prstGeom>
        </p:spPr>
        <p:txBody>
          <a:bodyPr wrap="none">
            <a:spAutoFit/>
          </a:bodyPr>
          <a:lstStyle/>
          <a:p>
            <a:pPr algn="r"/>
            <a:r>
              <a:rPr lang="en-US" sz="1200" dirty="0">
                <a:solidFill>
                  <a:prstClr val="black"/>
                </a:solidFill>
                <a:latin typeface="Arial" panose="020B0604020202020204" pitchFamily="34" charset="0"/>
                <a:cs typeface="Arial" panose="020B0604020202020204" pitchFamily="34" charset="0"/>
              </a:rPr>
              <a:t>Contact us @ </a:t>
            </a:r>
            <a:r>
              <a:rPr lang="en-US" sz="1200" dirty="0">
                <a:solidFill>
                  <a:prstClr val="black"/>
                </a:solidFill>
                <a:latin typeface="Arial" panose="020B0604020202020204" pitchFamily="34" charset="0"/>
                <a:cs typeface="Arial" panose="020B0604020202020204" pitchFamily="34" charset="0"/>
                <a:hlinkClick r:id="rId5"/>
              </a:rPr>
              <a:t>www.healthcommons.ca/contact</a:t>
            </a:r>
            <a:endParaRPr lang="en-US" sz="12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7630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12">
            <a:extLst>
              <a:ext uri="{FF2B5EF4-FFF2-40B4-BE49-F238E27FC236}">
                <a16:creationId xmlns:a16="http://schemas.microsoft.com/office/drawing/2014/main" id="{DB4D6D5B-48CF-5649-BD94-1C418764455C}"/>
              </a:ext>
            </a:extLst>
          </p:cNvPr>
          <p:cNvSpPr/>
          <p:nvPr/>
        </p:nvSpPr>
        <p:spPr>
          <a:xfrm>
            <a:off x="511628" y="849085"/>
            <a:ext cx="8186058" cy="5315348"/>
          </a:xfrm>
          <a:custGeom>
            <a:avLst/>
            <a:gdLst>
              <a:gd name="connsiteX0" fmla="*/ 0 w 6091310"/>
              <a:gd name="connsiteY0" fmla="*/ 433818 h 3924886"/>
              <a:gd name="connsiteX1" fmla="*/ 433818 w 6091310"/>
              <a:gd name="connsiteY1" fmla="*/ 0 h 3924886"/>
              <a:gd name="connsiteX2" fmla="*/ 5657492 w 6091310"/>
              <a:gd name="connsiteY2" fmla="*/ 0 h 3924886"/>
              <a:gd name="connsiteX3" fmla="*/ 6091310 w 6091310"/>
              <a:gd name="connsiteY3" fmla="*/ 433818 h 3924886"/>
              <a:gd name="connsiteX4" fmla="*/ 6091310 w 6091310"/>
              <a:gd name="connsiteY4" fmla="*/ 3491068 h 3924886"/>
              <a:gd name="connsiteX5" fmla="*/ 5657492 w 6091310"/>
              <a:gd name="connsiteY5" fmla="*/ 3924886 h 3924886"/>
              <a:gd name="connsiteX6" fmla="*/ 433818 w 6091310"/>
              <a:gd name="connsiteY6" fmla="*/ 3924886 h 3924886"/>
              <a:gd name="connsiteX7" fmla="*/ 0 w 6091310"/>
              <a:gd name="connsiteY7" fmla="*/ 3491068 h 3924886"/>
              <a:gd name="connsiteX8" fmla="*/ 0 w 6091310"/>
              <a:gd name="connsiteY8" fmla="*/ 433818 h 3924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91310" h="3924886" fill="none" extrusionOk="0">
                <a:moveTo>
                  <a:pt x="0" y="433818"/>
                </a:moveTo>
                <a:cubicBezTo>
                  <a:pt x="-1002" y="227029"/>
                  <a:pt x="205975" y="-23703"/>
                  <a:pt x="433818" y="0"/>
                </a:cubicBezTo>
                <a:cubicBezTo>
                  <a:pt x="1170579" y="29483"/>
                  <a:pt x="3149079" y="4220"/>
                  <a:pt x="5657492" y="0"/>
                </a:cubicBezTo>
                <a:cubicBezTo>
                  <a:pt x="5913946" y="6353"/>
                  <a:pt x="6066453" y="226485"/>
                  <a:pt x="6091310" y="433818"/>
                </a:cubicBezTo>
                <a:cubicBezTo>
                  <a:pt x="6075368" y="1002004"/>
                  <a:pt x="5991486" y="2504933"/>
                  <a:pt x="6091310" y="3491068"/>
                </a:cubicBezTo>
                <a:cubicBezTo>
                  <a:pt x="6099271" y="3734943"/>
                  <a:pt x="5907988" y="3934704"/>
                  <a:pt x="5657492" y="3924886"/>
                </a:cubicBezTo>
                <a:cubicBezTo>
                  <a:pt x="3139460" y="3959014"/>
                  <a:pt x="2913541" y="3802094"/>
                  <a:pt x="433818" y="3924886"/>
                </a:cubicBezTo>
                <a:cubicBezTo>
                  <a:pt x="191815" y="3929691"/>
                  <a:pt x="-5297" y="3739487"/>
                  <a:pt x="0" y="3491068"/>
                </a:cubicBezTo>
                <a:cubicBezTo>
                  <a:pt x="-162483" y="2822757"/>
                  <a:pt x="12474" y="1611318"/>
                  <a:pt x="0" y="433818"/>
                </a:cubicBezTo>
                <a:close/>
              </a:path>
              <a:path w="6091310" h="3924886" stroke="0" extrusionOk="0">
                <a:moveTo>
                  <a:pt x="0" y="433818"/>
                </a:moveTo>
                <a:cubicBezTo>
                  <a:pt x="-5197" y="203073"/>
                  <a:pt x="204705" y="5661"/>
                  <a:pt x="433818" y="0"/>
                </a:cubicBezTo>
                <a:cubicBezTo>
                  <a:pt x="2730999" y="-40312"/>
                  <a:pt x="3392205" y="-70188"/>
                  <a:pt x="5657492" y="0"/>
                </a:cubicBezTo>
                <a:cubicBezTo>
                  <a:pt x="5873614" y="-2208"/>
                  <a:pt x="6098867" y="179556"/>
                  <a:pt x="6091310" y="433818"/>
                </a:cubicBezTo>
                <a:cubicBezTo>
                  <a:pt x="6128917" y="1006158"/>
                  <a:pt x="6115387" y="2974306"/>
                  <a:pt x="6091310" y="3491068"/>
                </a:cubicBezTo>
                <a:cubicBezTo>
                  <a:pt x="6089507" y="3752188"/>
                  <a:pt x="5892353" y="3924956"/>
                  <a:pt x="5657492" y="3924886"/>
                </a:cubicBezTo>
                <a:cubicBezTo>
                  <a:pt x="3939046" y="3942237"/>
                  <a:pt x="2656086" y="4048232"/>
                  <a:pt x="433818" y="3924886"/>
                </a:cubicBezTo>
                <a:cubicBezTo>
                  <a:pt x="204063" y="3883475"/>
                  <a:pt x="24113" y="3760774"/>
                  <a:pt x="0" y="3491068"/>
                </a:cubicBezTo>
                <a:cubicBezTo>
                  <a:pt x="6107" y="2648450"/>
                  <a:pt x="-133487" y="1471797"/>
                  <a:pt x="0" y="433818"/>
                </a:cubicBezTo>
                <a:close/>
              </a:path>
            </a:pathLst>
          </a:custGeom>
          <a:solidFill>
            <a:schemeClr val="bg1"/>
          </a:solidFill>
          <a:ln w="38100">
            <a:solidFill>
              <a:srgbClr val="262262"/>
            </a:solidFill>
            <a:extLst>
              <a:ext uri="{C807C97D-BFC1-408E-A445-0C87EB9F89A2}">
                <ask:lineSketchStyleProps xmlns="" xmlns:ask="http://schemas.microsoft.com/office/drawing/2018/sketchyshapes" sd="2173784308">
                  <a:prstGeom prst="roundRect">
                    <a:avLst>
                      <a:gd name="adj" fmla="val 11053"/>
                    </a:avLst>
                  </a:prstGeom>
                  <ask:type>
                    <ask:lineSketchCurved/>
                  </ask:type>
                </ask:lineSketchStyleProps>
              </a:ext>
            </a:extLs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2" dirty="0">
              <a:solidFill>
                <a:prstClr val="white"/>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E1DCB6C7-A895-0A47-93B2-25D35D048060}"/>
              </a:ext>
            </a:extLst>
          </p:cNvPr>
          <p:cNvSpPr txBox="1"/>
          <p:nvPr/>
        </p:nvSpPr>
        <p:spPr>
          <a:xfrm>
            <a:off x="4130387" y="1734199"/>
            <a:ext cx="4148154" cy="3370153"/>
          </a:xfrm>
          <a:prstGeom prst="rect">
            <a:avLst/>
          </a:prstGeom>
          <a:noFill/>
        </p:spPr>
        <p:txBody>
          <a:bodyPr wrap="square" rtlCol="0">
            <a:spAutoFit/>
          </a:bodyPr>
          <a:lstStyle/>
          <a:p>
            <a:r>
              <a:rPr lang="en-CA" sz="2250" b="1" dirty="0">
                <a:solidFill>
                  <a:srgbClr val="242061"/>
                </a:solidFill>
                <a:latin typeface="Arial" panose="020B0604020202020204" pitchFamily="34" charset="0"/>
                <a:cs typeface="Arial" panose="020B0604020202020204" pitchFamily="34" charset="0"/>
              </a:rPr>
              <a:t>My Organization Name</a:t>
            </a:r>
          </a:p>
          <a:p>
            <a:r>
              <a:rPr lang="en-CA" sz="2250" i="1" dirty="0">
                <a:solidFill>
                  <a:srgbClr val="242061"/>
                </a:solidFill>
                <a:latin typeface="Arial" panose="020B0604020202020204" pitchFamily="34" charset="0"/>
                <a:cs typeface="Arial" panose="020B0604020202020204" pitchFamily="34" charset="0"/>
              </a:rPr>
              <a:t>My Service or Department</a:t>
            </a:r>
          </a:p>
          <a:p>
            <a:endParaRPr lang="en-CA" dirty="0">
              <a:solidFill>
                <a:srgbClr val="242061"/>
              </a:solidFill>
              <a:latin typeface="Arial" panose="020B0604020202020204" pitchFamily="34" charset="0"/>
              <a:cs typeface="Arial" panose="020B0604020202020204" pitchFamily="34" charset="0"/>
            </a:endParaRPr>
          </a:p>
          <a:p>
            <a:r>
              <a:rPr lang="en-US" sz="1500" dirty="0">
                <a:solidFill>
                  <a:srgbClr val="242061"/>
                </a:solidFill>
                <a:latin typeface="Arial" panose="020B0604020202020204" pitchFamily="34" charset="0"/>
                <a:cs typeface="Arial" panose="020B0604020202020204" pitchFamily="34" charset="0"/>
              </a:rPr>
              <a:t>workmail@email.ca</a:t>
            </a:r>
          </a:p>
          <a:p>
            <a:r>
              <a:rPr lang="en-US" sz="1500" dirty="0">
                <a:solidFill>
                  <a:srgbClr val="242061"/>
                </a:solidFill>
                <a:latin typeface="Arial" panose="020B0604020202020204" pitchFamily="34" charset="0"/>
                <a:cs typeface="Arial" panose="020B0604020202020204" pitchFamily="34" charset="0"/>
              </a:rPr>
              <a:t>work phone</a:t>
            </a:r>
          </a:p>
          <a:p>
            <a:endParaRPr lang="en-CA" sz="1500" dirty="0">
              <a:solidFill>
                <a:srgbClr val="242061"/>
              </a:solidFill>
              <a:latin typeface="Arial" panose="020B0604020202020204" pitchFamily="34" charset="0"/>
              <a:cs typeface="Arial" panose="020B0604020202020204" pitchFamily="34" charset="0"/>
            </a:endParaRPr>
          </a:p>
          <a:p>
            <a:r>
              <a:rPr lang="en-CA" sz="1500" b="1" dirty="0">
                <a:solidFill>
                  <a:srgbClr val="242061"/>
                </a:solidFill>
                <a:latin typeface="Arial" panose="020B0604020202020204" pitchFamily="34" charset="0"/>
                <a:cs typeface="Arial" panose="020B0604020202020204" pitchFamily="34" charset="0"/>
              </a:rPr>
              <a:t>I prefer to be contacted by: </a:t>
            </a:r>
            <a:r>
              <a:rPr lang="en-CA" sz="1500" dirty="0">
                <a:solidFill>
                  <a:srgbClr val="242061"/>
                </a:solidFill>
                <a:latin typeface="Arial" panose="020B0604020202020204" pitchFamily="34" charset="0"/>
                <a:cs typeface="Arial" panose="020B0604020202020204" pitchFamily="34" charset="0"/>
              </a:rPr>
              <a:t>Phone or E-mail</a:t>
            </a:r>
          </a:p>
          <a:p>
            <a:endParaRPr lang="en-CA" sz="1500" dirty="0">
              <a:solidFill>
                <a:srgbClr val="242061"/>
              </a:solidFill>
              <a:latin typeface="Arial" panose="020B0604020202020204" pitchFamily="34" charset="0"/>
              <a:cs typeface="Arial" panose="020B0604020202020204" pitchFamily="34" charset="0"/>
            </a:endParaRPr>
          </a:p>
          <a:p>
            <a:r>
              <a:rPr lang="en-CA" sz="1500" b="1" dirty="0">
                <a:solidFill>
                  <a:srgbClr val="242061"/>
                </a:solidFill>
                <a:latin typeface="Arial" panose="020B0604020202020204" pitchFamily="34" charset="0"/>
                <a:cs typeface="Arial" panose="020B0604020202020204" pitchFamily="34" charset="0"/>
              </a:rPr>
              <a:t>Here's what I hope to SHARE with others </a:t>
            </a:r>
            <a:br>
              <a:rPr lang="en-CA" sz="1500" b="1" dirty="0">
                <a:solidFill>
                  <a:srgbClr val="242061"/>
                </a:solidFill>
                <a:latin typeface="Arial" panose="020B0604020202020204" pitchFamily="34" charset="0"/>
                <a:cs typeface="Arial" panose="020B0604020202020204" pitchFamily="34" charset="0"/>
              </a:rPr>
            </a:br>
            <a:r>
              <a:rPr lang="en-CA" sz="1500" b="1" dirty="0">
                <a:solidFill>
                  <a:srgbClr val="242061"/>
                </a:solidFill>
                <a:latin typeface="Arial" panose="020B0604020202020204" pitchFamily="34" charset="0"/>
                <a:cs typeface="Arial" panose="020B0604020202020204" pitchFamily="34" charset="0"/>
              </a:rPr>
              <a:t>about my organization:</a:t>
            </a:r>
            <a:endParaRPr lang="en-CA" sz="1125" dirty="0">
              <a:solidFill>
                <a:srgbClr val="242061"/>
              </a:solidFill>
              <a:latin typeface="Arial" panose="020B0604020202020204" pitchFamily="34" charset="0"/>
              <a:cs typeface="Arial" panose="020B0604020202020204" pitchFamily="34" charset="0"/>
            </a:endParaRPr>
          </a:p>
          <a:p>
            <a:endParaRPr lang="en-CA" sz="1125" dirty="0">
              <a:solidFill>
                <a:prstClr val="black"/>
              </a:solidFill>
              <a:latin typeface="Arial" panose="020B0604020202020204" pitchFamily="34" charset="0"/>
              <a:cs typeface="Arial" panose="020B0604020202020204" pitchFamily="34" charset="0"/>
            </a:endParaRPr>
          </a:p>
          <a:p>
            <a:endParaRPr lang="en-CA" sz="1125" dirty="0">
              <a:solidFill>
                <a:prstClr val="black"/>
              </a:solidFill>
              <a:latin typeface="Arial" panose="020B0604020202020204" pitchFamily="34" charset="0"/>
              <a:cs typeface="Arial" panose="020B0604020202020204" pitchFamily="34" charset="0"/>
            </a:endParaRPr>
          </a:p>
          <a:p>
            <a:endParaRPr lang="en-CA" sz="1125" dirty="0">
              <a:solidFill>
                <a:prstClr val="black"/>
              </a:solidFill>
              <a:latin typeface="Arial" panose="020B0604020202020204" pitchFamily="34" charset="0"/>
              <a:cs typeface="Arial" panose="020B0604020202020204" pitchFamily="34" charset="0"/>
            </a:endParaRPr>
          </a:p>
          <a:p>
            <a:endParaRPr lang="en-CA" sz="1125" dirty="0">
              <a:solidFill>
                <a:prstClr val="black"/>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B6153D9C-B94A-D74B-9190-ADD3FE4C0E2F}"/>
              </a:ext>
            </a:extLst>
          </p:cNvPr>
          <p:cNvSpPr txBox="1"/>
          <p:nvPr/>
        </p:nvSpPr>
        <p:spPr>
          <a:xfrm>
            <a:off x="727443" y="4569520"/>
            <a:ext cx="2903606" cy="1708160"/>
          </a:xfrm>
          <a:prstGeom prst="rect">
            <a:avLst/>
          </a:prstGeom>
          <a:noFill/>
        </p:spPr>
        <p:txBody>
          <a:bodyPr wrap="square" rtlCol="0">
            <a:spAutoFit/>
          </a:bodyPr>
          <a:lstStyle/>
          <a:p>
            <a:r>
              <a:rPr lang="en-CA" sz="1500" b="1" dirty="0">
                <a:solidFill>
                  <a:srgbClr val="242061"/>
                </a:solidFill>
                <a:latin typeface="Arial" panose="020B0604020202020204" pitchFamily="34" charset="0"/>
                <a:cs typeface="Arial" panose="020B0604020202020204" pitchFamily="34" charset="0"/>
              </a:rPr>
              <a:t>FUN FACT: If you know me, you'll know I love: </a:t>
            </a:r>
            <a:br>
              <a:rPr lang="en-US" sz="1500" dirty="0">
                <a:solidFill>
                  <a:prstClr val="black"/>
                </a:solidFill>
                <a:latin typeface="Arial" panose="020B0604020202020204" pitchFamily="34" charset="0"/>
                <a:cs typeface="Arial" panose="020B0604020202020204" pitchFamily="34" charset="0"/>
              </a:rPr>
            </a:br>
            <a:endParaRPr lang="en-CA" sz="1500" dirty="0">
              <a:solidFill>
                <a:prstClr val="black"/>
              </a:solidFill>
              <a:latin typeface="Arial" panose="020B0604020202020204" pitchFamily="34" charset="0"/>
              <a:cs typeface="Arial" panose="020B0604020202020204" pitchFamily="34" charset="0"/>
            </a:endParaRPr>
          </a:p>
          <a:p>
            <a:endParaRPr lang="en-CA" sz="1500" dirty="0">
              <a:solidFill>
                <a:prstClr val="black"/>
              </a:solidFill>
              <a:latin typeface="Arial" panose="020B0604020202020204" pitchFamily="34" charset="0"/>
              <a:cs typeface="Arial" panose="020B0604020202020204" pitchFamily="34" charset="0"/>
            </a:endParaRPr>
          </a:p>
          <a:p>
            <a:endParaRPr lang="en-CA" sz="1500" dirty="0">
              <a:solidFill>
                <a:prstClr val="black"/>
              </a:solidFill>
              <a:latin typeface="Arial" panose="020B0604020202020204" pitchFamily="34" charset="0"/>
              <a:cs typeface="Arial" panose="020B0604020202020204" pitchFamily="34" charset="0"/>
            </a:endParaRPr>
          </a:p>
          <a:p>
            <a:endParaRPr lang="en-CA" sz="1500" dirty="0">
              <a:solidFill>
                <a:prstClr val="black"/>
              </a:solidFill>
              <a:latin typeface="Arial" panose="020B0604020202020204" pitchFamily="34" charset="0"/>
              <a:cs typeface="Arial" panose="020B0604020202020204" pitchFamily="34" charset="0"/>
            </a:endParaRPr>
          </a:p>
          <a:p>
            <a:endParaRPr lang="en-US" sz="1500" dirty="0">
              <a:solidFill>
                <a:prstClr val="black"/>
              </a:solidFill>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EB9DE3C7-BD4D-A944-A4BD-3A28EC7B26B7}"/>
              </a:ext>
            </a:extLst>
          </p:cNvPr>
          <p:cNvSpPr/>
          <p:nvPr/>
        </p:nvSpPr>
        <p:spPr>
          <a:xfrm>
            <a:off x="727442" y="939622"/>
            <a:ext cx="6152860" cy="727122"/>
          </a:xfrm>
          <a:prstGeom prst="rect">
            <a:avLst/>
          </a:prstGeom>
        </p:spPr>
        <p:txBody>
          <a:bodyPr wrap="square">
            <a:spAutoFit/>
          </a:bodyPr>
          <a:lstStyle/>
          <a:p>
            <a:r>
              <a:rPr lang="en-CA" sz="4125" b="1" dirty="0">
                <a:solidFill>
                  <a:srgbClr val="242061"/>
                </a:solidFill>
                <a:latin typeface="Arial" panose="020B0604020202020204" pitchFamily="34" charset="0"/>
                <a:cs typeface="Arial" panose="020B0604020202020204" pitchFamily="34" charset="0"/>
              </a:rPr>
              <a:t>First Name, Last Name</a:t>
            </a:r>
            <a:endParaRPr lang="en-US" sz="4125" dirty="0">
              <a:solidFill>
                <a:srgbClr val="242061"/>
              </a:solidFill>
              <a:latin typeface="Arial" panose="020B0604020202020204" pitchFamily="34" charset="0"/>
              <a:cs typeface="Arial" panose="020B0604020202020204" pitchFamily="34" charset="0"/>
            </a:endParaRPr>
          </a:p>
        </p:txBody>
      </p:sp>
      <p:pic>
        <p:nvPicPr>
          <p:cNvPr id="13" name="Picture 12">
            <a:extLst>
              <a:ext uri="{FF2B5EF4-FFF2-40B4-BE49-F238E27FC236}">
                <a16:creationId xmlns:a16="http://schemas.microsoft.com/office/drawing/2014/main" id="{480E3680-C5CB-0044-8C24-2BB8E033D969}"/>
              </a:ext>
            </a:extLst>
          </p:cNvPr>
          <p:cNvPicPr>
            <a:picLocks noChangeAspect="1"/>
          </p:cNvPicPr>
          <p:nvPr/>
        </p:nvPicPr>
        <p:blipFill>
          <a:blip r:embed="rId2"/>
          <a:stretch>
            <a:fillRect/>
          </a:stretch>
        </p:blipFill>
        <p:spPr>
          <a:xfrm>
            <a:off x="100986" y="111440"/>
            <a:ext cx="1057838" cy="538392"/>
          </a:xfrm>
          <a:prstGeom prst="rect">
            <a:avLst/>
          </a:prstGeom>
        </p:spPr>
      </p:pic>
      <p:sp>
        <p:nvSpPr>
          <p:cNvPr id="8" name="Rectangle 7">
            <a:extLst>
              <a:ext uri="{FF2B5EF4-FFF2-40B4-BE49-F238E27FC236}">
                <a16:creationId xmlns:a16="http://schemas.microsoft.com/office/drawing/2014/main" id="{3C9344FA-DB00-E446-AE50-275407566670}"/>
              </a:ext>
            </a:extLst>
          </p:cNvPr>
          <p:cNvSpPr/>
          <p:nvPr/>
        </p:nvSpPr>
        <p:spPr>
          <a:xfrm>
            <a:off x="730771" y="1842915"/>
            <a:ext cx="2900278" cy="2527352"/>
          </a:xfrm>
          <a:prstGeom prst="rect">
            <a:avLst/>
          </a:prstGeom>
          <a:noFill/>
          <a:ln>
            <a:solidFill>
              <a:srgbClr val="2622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solidFill>
                  <a:prstClr val="black"/>
                </a:solidFill>
                <a:latin typeface="Arial" panose="020B0604020202020204" pitchFamily="34" charset="0"/>
                <a:cs typeface="Arial" panose="020B0604020202020204" pitchFamily="34" charset="0"/>
              </a:rPr>
              <a:t>My Profile Photo</a:t>
            </a:r>
          </a:p>
        </p:txBody>
      </p:sp>
      <p:sp>
        <p:nvSpPr>
          <p:cNvPr id="14" name="Rectangle 13"/>
          <p:cNvSpPr/>
          <p:nvPr/>
        </p:nvSpPr>
        <p:spPr>
          <a:xfrm>
            <a:off x="5605544" y="6578152"/>
            <a:ext cx="3353355" cy="276999"/>
          </a:xfrm>
          <a:prstGeom prst="rect">
            <a:avLst/>
          </a:prstGeom>
        </p:spPr>
        <p:txBody>
          <a:bodyPr wrap="none">
            <a:spAutoFit/>
          </a:bodyPr>
          <a:lstStyle/>
          <a:p>
            <a:pPr algn="r"/>
            <a:r>
              <a:rPr lang="en-US" sz="1200" dirty="0">
                <a:solidFill>
                  <a:prstClr val="black"/>
                </a:solidFill>
                <a:latin typeface="Arial" panose="020B0604020202020204" pitchFamily="34" charset="0"/>
                <a:cs typeface="Arial" panose="020B0604020202020204" pitchFamily="34" charset="0"/>
              </a:rPr>
              <a:t>Contact us @ </a:t>
            </a:r>
            <a:r>
              <a:rPr lang="en-US" sz="1200" dirty="0">
                <a:solidFill>
                  <a:prstClr val="black"/>
                </a:solidFill>
                <a:latin typeface="Arial" panose="020B0604020202020204" pitchFamily="34" charset="0"/>
                <a:cs typeface="Arial" panose="020B0604020202020204" pitchFamily="34" charset="0"/>
                <a:hlinkClick r:id="rId3"/>
              </a:rPr>
              <a:t>www.healthcommons.ca/contact</a:t>
            </a:r>
            <a:endParaRPr lang="en-US" sz="12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37936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S HC TOOLKIT TEMPLATES" id="{07DAE371-86EE-E14D-8327-F800AEEA4456}" vid="{18293E83-D85D-6D4E-A22E-B6AC8E2E0899}"/>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AC992B87927CA44B495C8DA1206E1CE" ma:contentTypeVersion="14" ma:contentTypeDescription="Create a new document." ma:contentTypeScope="" ma:versionID="d0062c9d6d10f04de55f66e6312c56c8">
  <xsd:schema xmlns:xsd="http://www.w3.org/2001/XMLSchema" xmlns:xs="http://www.w3.org/2001/XMLSchema" xmlns:p="http://schemas.microsoft.com/office/2006/metadata/properties" xmlns:ns1="http://schemas.microsoft.com/sharepoint/v3" xmlns:ns2="fe1ff5bd-6c57-4e1d-8b4b-98bb05c4ed06" xmlns:ns3="40e823d3-59db-4153-a34d-70a071d97d0c" targetNamespace="http://schemas.microsoft.com/office/2006/metadata/properties" ma:root="true" ma:fieldsID="26b43b8f6b19739f04580aa1aef666cc" ns1:_="" ns2:_="" ns3:_="">
    <xsd:import namespace="http://schemas.microsoft.com/sharepoint/v3"/>
    <xsd:import namespace="fe1ff5bd-6c57-4e1d-8b4b-98bb05c4ed06"/>
    <xsd:import namespace="40e823d3-59db-4153-a34d-70a071d97d0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1:_ip_UnifiedCompliancePolicyProperties" minOccurs="0"/>
                <xsd:element ref="ns1:_ip_UnifiedCompliancePolicyUIAc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8" nillable="true" ma:displayName="Unified Compliance Policy Properties" ma:hidden="true" ma:internalName="_ip_UnifiedCompliancePolicyProperties">
      <xsd:simpleType>
        <xsd:restriction base="dms:Note"/>
      </xsd:simpleType>
    </xsd:element>
    <xsd:element name="_ip_UnifiedCompliancePolicyUIAction" ma:index="1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e1ff5bd-6c57-4e1d-8b4b-98bb05c4ed0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e823d3-59db-4153-a34d-70a071d97d0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BF24C2C-7694-492C-BEEA-D172FF40F971}">
  <ds:schemaRefs>
    <ds:schemaRef ds:uri="http://schemas.microsoft.com/sharepoint/v3/contenttype/forms"/>
  </ds:schemaRefs>
</ds:datastoreItem>
</file>

<file path=customXml/itemProps2.xml><?xml version="1.0" encoding="utf-8"?>
<ds:datastoreItem xmlns:ds="http://schemas.openxmlformats.org/officeDocument/2006/customXml" ds:itemID="{5F38639F-A900-43A7-B1EB-1532405C2590}">
  <ds:schemaRefs>
    <ds:schemaRef ds:uri="http://schemas.microsoft.com/office/2006/metadata/properties"/>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072F3B31-2BE2-46F7-9D70-393E4EB90C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e1ff5bd-6c57-4e1d-8b4b-98bb05c4ed06"/>
    <ds:schemaRef ds:uri="40e823d3-59db-4153-a34d-70a071d97d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Personas (older adults met through Neighbours)</Template>
  <TotalTime>1083</TotalTime>
  <Words>211</Words>
  <Application>Microsoft Office PowerPoint</Application>
  <PresentationFormat>Letter Paper (8.5x11 in)</PresentationFormat>
  <Paragraphs>57</Paragraphs>
  <Slides>6</Slides>
  <Notes>2</Notes>
  <HiddenSlides>0</HiddenSlides>
  <MMClips>0</MMClips>
  <ScaleCrop>false</ScaleCrop>
  <HeadingPairs>
    <vt:vector size="4" baseType="variant">
      <vt:variant>
        <vt:lpstr>Theme</vt:lpstr>
      </vt:variant>
      <vt:variant>
        <vt:i4>3</vt:i4>
      </vt:variant>
      <vt:variant>
        <vt:lpstr>Slide Titles</vt:lpstr>
      </vt:variant>
      <vt:variant>
        <vt:i4>6</vt:i4>
      </vt:variant>
    </vt:vector>
  </HeadingPairs>
  <TitlesOfParts>
    <vt:vector size="9" baseType="lpstr">
      <vt:lpstr>Office Theme</vt:lpstr>
      <vt:lpstr>1_Office Theme</vt:lpstr>
      <vt:lpstr>2_Office Theme</vt:lpstr>
      <vt:lpstr>PowerPoint Presentation</vt:lpstr>
      <vt:lpstr>IN A NUTSHELL</vt:lpstr>
      <vt:lpstr>ABOUT THIS TOOL</vt:lpstr>
      <vt:lpstr>PowerPoint Presentation</vt:lpstr>
      <vt:lpstr>PowerPoint Presentation</vt:lpstr>
      <vt:lpstr>PowerPoint Presentation</vt:lpstr>
    </vt:vector>
  </TitlesOfParts>
  <Company>Sinai Health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Sonia Gaudry</dc:creator>
  <cp:lastModifiedBy>Alexandra Piatkowski</cp:lastModifiedBy>
  <cp:revision>64</cp:revision>
  <cp:lastPrinted>2020-01-03T18:51:04Z</cp:lastPrinted>
  <dcterms:created xsi:type="dcterms:W3CDTF">2020-01-03T17:31:58Z</dcterms:created>
  <dcterms:modified xsi:type="dcterms:W3CDTF">2020-01-28T19:39:01Z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0x0101004AC992B87927CA44B495C8DA1206E1CE</vt:lpwstr>
  </property>
</Properties>
</file>