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6" r:id="rId5"/>
    <p:sldMasterId id="2147483668" r:id="rId6"/>
    <p:sldMasterId id="2147483680" r:id="rId7"/>
  </p:sldMasterIdLst>
  <p:notesMasterIdLst>
    <p:notesMasterId r:id="rId15"/>
  </p:notesMasterIdLst>
  <p:sldIdLst>
    <p:sldId id="259" r:id="rId8"/>
    <p:sldId id="264" r:id="rId9"/>
    <p:sldId id="265" r:id="rId10"/>
    <p:sldId id="262" r:id="rId11"/>
    <p:sldId id="266" r:id="rId12"/>
    <p:sldId id="267" r:id="rId13"/>
    <p:sldId id="268" r:id="rId14"/>
  </p:sldIdLst>
  <p:sldSz cx="9144000" cy="6858000" type="letter"/>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xandra Piatkowski" initials="AP" lastIdx="1" clrIdx="0">
    <p:extLst>
      <p:ext uri="{19B8F6BF-5375-455C-9EA6-DF929625EA0E}">
        <p15:presenceInfo xmlns:p15="http://schemas.microsoft.com/office/powerpoint/2012/main" userId="S-1-5-21-839522115-1275210071-1801674531-321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2061"/>
    <a:srgbClr val="662B91"/>
    <a:srgbClr val="ED217C"/>
    <a:srgbClr val="D7DF20"/>
    <a:srgbClr val="F25929"/>
    <a:srgbClr val="FCB0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9" autoAdjust="0"/>
    <p:restoredTop sz="95394" autoAdjust="0"/>
  </p:normalViewPr>
  <p:slideViewPr>
    <p:cSldViewPr snapToGrid="0" snapToObjects="1">
      <p:cViewPr varScale="1">
        <p:scale>
          <a:sx n="85" d="100"/>
          <a:sy n="85" d="100"/>
        </p:scale>
        <p:origin x="1358"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4970DF2-7A29-4966-89EC-C1A9E92F25F4}" type="datetimeFigureOut">
              <a:rPr lang="en-US" smtClean="0"/>
              <a:t>1/28/2020</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4513090-3A51-40EA-98AE-9AA307BA79DF}" type="slidenum">
              <a:rPr lang="en-US" smtClean="0"/>
              <a:t>‹#›</a:t>
            </a:fld>
            <a:endParaRPr lang="en-US"/>
          </a:p>
        </p:txBody>
      </p:sp>
    </p:spTree>
    <p:extLst>
      <p:ext uri="{BB962C8B-B14F-4D97-AF65-F5344CB8AC3E}">
        <p14:creationId xmlns:p14="http://schemas.microsoft.com/office/powerpoint/2010/main" val="1309312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513090-3A51-40EA-98AE-9AA307BA79DF}" type="slidenum">
              <a:rPr lang="en-US" smtClean="0"/>
              <a:t>2</a:t>
            </a:fld>
            <a:endParaRPr lang="en-US"/>
          </a:p>
        </p:txBody>
      </p:sp>
    </p:spTree>
    <p:extLst>
      <p:ext uri="{BB962C8B-B14F-4D97-AF65-F5344CB8AC3E}">
        <p14:creationId xmlns:p14="http://schemas.microsoft.com/office/powerpoint/2010/main" val="3916011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513090-3A51-40EA-98AE-9AA307BA79DF}" type="slidenum">
              <a:rPr lang="en-US" smtClean="0"/>
              <a:t>3</a:t>
            </a:fld>
            <a:endParaRPr lang="en-US"/>
          </a:p>
        </p:txBody>
      </p:sp>
    </p:spTree>
    <p:extLst>
      <p:ext uri="{BB962C8B-B14F-4D97-AF65-F5344CB8AC3E}">
        <p14:creationId xmlns:p14="http://schemas.microsoft.com/office/powerpoint/2010/main" val="2418151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1DC29ED-8111-5445-8BB8-7281D84284EC}"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7951121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baseline="0" dirty="0"/>
              <a:t>Comment?</a:t>
            </a:r>
            <a:endParaRPr lang="en-US" dirty="0"/>
          </a:p>
        </p:txBody>
      </p:sp>
      <p:sp>
        <p:nvSpPr>
          <p:cNvPr id="4" name="Slide Number Placeholder 3"/>
          <p:cNvSpPr>
            <a:spLocks noGrp="1"/>
          </p:cNvSpPr>
          <p:nvPr>
            <p:ph type="sldNum" sz="quarter" idx="5"/>
          </p:nvPr>
        </p:nvSpPr>
        <p:spPr/>
        <p:txBody>
          <a:bodyPr/>
          <a:lstStyle/>
          <a:p>
            <a:fld id="{F1DC29ED-8111-5445-8BB8-7281D84284EC}"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179307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1DC29ED-8111-5445-8BB8-7281D84284EC}"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992925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5CCC7-07E8-A744-8250-7C7CE9748CBE}"/>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6C614259-D539-904B-9E1A-1899F5BAE379}"/>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F79EFBF4-C741-AC46-A1E0-4A4017105280}"/>
              </a:ext>
            </a:extLst>
          </p:cNvPr>
          <p:cNvSpPr>
            <a:spLocks noGrp="1"/>
          </p:cNvSpPr>
          <p:nvPr>
            <p:ph type="dt" sz="half" idx="10"/>
          </p:nvPr>
        </p:nvSpPr>
        <p:spPr/>
        <p:txBody>
          <a:bodyPr/>
          <a:lstStyle/>
          <a:p>
            <a:fld id="{6F3D9A81-3346-A84C-83EE-3F7D6F93FBAC}" type="datetimeFigureOut">
              <a:rPr lang="en-US" smtClean="0"/>
              <a:t>1/28/2020</a:t>
            </a:fld>
            <a:endParaRPr lang="en-US"/>
          </a:p>
        </p:txBody>
      </p:sp>
      <p:sp>
        <p:nvSpPr>
          <p:cNvPr id="5" name="Footer Placeholder 4">
            <a:extLst>
              <a:ext uri="{FF2B5EF4-FFF2-40B4-BE49-F238E27FC236}">
                <a16:creationId xmlns:a16="http://schemas.microsoft.com/office/drawing/2014/main" id="{D1858F63-58CB-EE40-AA69-B05D998634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3B661F-C9CC-0744-8802-E4CC028C1D2B}"/>
              </a:ext>
            </a:extLst>
          </p:cNvPr>
          <p:cNvSpPr>
            <a:spLocks noGrp="1"/>
          </p:cNvSpPr>
          <p:nvPr>
            <p:ph type="sldNum" sz="quarter" idx="12"/>
          </p:nvPr>
        </p:nvSpPr>
        <p:spPr/>
        <p:txBody>
          <a:bodyPr/>
          <a:lstStyle/>
          <a:p>
            <a:fld id="{8014AAA7-D6EB-744C-B0F5-5D3197FCB011}" type="slidenum">
              <a:rPr lang="en-US" smtClean="0"/>
              <a:t>‹#›</a:t>
            </a:fld>
            <a:endParaRPr lang="en-US"/>
          </a:p>
        </p:txBody>
      </p:sp>
    </p:spTree>
    <p:extLst>
      <p:ext uri="{BB962C8B-B14F-4D97-AF65-F5344CB8AC3E}">
        <p14:creationId xmlns:p14="http://schemas.microsoft.com/office/powerpoint/2010/main" val="178477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47310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20146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431181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738338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219243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588108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654887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477417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117697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69266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BD155-CD31-FE43-953D-D591D11E7D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F88C80-9C5A-2948-BCD2-9EDAEDE12DB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3D25B0-36BF-AA4D-AAC3-DB46BE918F90}"/>
              </a:ext>
            </a:extLst>
          </p:cNvPr>
          <p:cNvSpPr>
            <a:spLocks noGrp="1"/>
          </p:cNvSpPr>
          <p:nvPr>
            <p:ph type="dt" sz="half" idx="10"/>
          </p:nvPr>
        </p:nvSpPr>
        <p:spPr/>
        <p:txBody>
          <a:bodyPr/>
          <a:lstStyle/>
          <a:p>
            <a:fld id="{6F3D9A81-3346-A84C-83EE-3F7D6F93FBAC}" type="datetimeFigureOut">
              <a:rPr lang="en-US" smtClean="0"/>
              <a:t>1/28/2020</a:t>
            </a:fld>
            <a:endParaRPr lang="en-US"/>
          </a:p>
        </p:txBody>
      </p:sp>
      <p:sp>
        <p:nvSpPr>
          <p:cNvPr id="5" name="Footer Placeholder 4">
            <a:extLst>
              <a:ext uri="{FF2B5EF4-FFF2-40B4-BE49-F238E27FC236}">
                <a16:creationId xmlns:a16="http://schemas.microsoft.com/office/drawing/2014/main" id="{9F45EE47-0744-494D-91A5-17EFC41494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59F666-651F-FC4E-86E5-FEF7FA259C4F}"/>
              </a:ext>
            </a:extLst>
          </p:cNvPr>
          <p:cNvSpPr>
            <a:spLocks noGrp="1"/>
          </p:cNvSpPr>
          <p:nvPr>
            <p:ph type="sldNum" sz="quarter" idx="12"/>
          </p:nvPr>
        </p:nvSpPr>
        <p:spPr/>
        <p:txBody>
          <a:bodyPr/>
          <a:lstStyle/>
          <a:p>
            <a:fld id="{8014AAA7-D6EB-744C-B0F5-5D3197FCB011}" type="slidenum">
              <a:rPr lang="en-US" smtClean="0"/>
              <a:t>‹#›</a:t>
            </a:fld>
            <a:endParaRPr lang="en-US"/>
          </a:p>
        </p:txBody>
      </p:sp>
    </p:spTree>
    <p:extLst>
      <p:ext uri="{BB962C8B-B14F-4D97-AF65-F5344CB8AC3E}">
        <p14:creationId xmlns:p14="http://schemas.microsoft.com/office/powerpoint/2010/main" val="878730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69560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29179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073723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980797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5688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55708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956640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517959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206870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32859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35B5E-EDF8-7B46-AFAA-90B35EBBF4C3}"/>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24198208-A246-CD41-9FA1-6BDE99F70FE3}"/>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67FFD4B-67D1-B247-872D-07ED2241DD57}"/>
              </a:ext>
            </a:extLst>
          </p:cNvPr>
          <p:cNvSpPr>
            <a:spLocks noGrp="1"/>
          </p:cNvSpPr>
          <p:nvPr>
            <p:ph type="dt" sz="half" idx="10"/>
          </p:nvPr>
        </p:nvSpPr>
        <p:spPr/>
        <p:txBody>
          <a:bodyPr/>
          <a:lstStyle/>
          <a:p>
            <a:fld id="{6F3D9A81-3346-A84C-83EE-3F7D6F93FBAC}" type="datetimeFigureOut">
              <a:rPr lang="en-US" smtClean="0"/>
              <a:t>1/28/2020</a:t>
            </a:fld>
            <a:endParaRPr lang="en-US"/>
          </a:p>
        </p:txBody>
      </p:sp>
      <p:sp>
        <p:nvSpPr>
          <p:cNvPr id="5" name="Footer Placeholder 4">
            <a:extLst>
              <a:ext uri="{FF2B5EF4-FFF2-40B4-BE49-F238E27FC236}">
                <a16:creationId xmlns:a16="http://schemas.microsoft.com/office/drawing/2014/main" id="{8B1FB9E5-C9F1-A242-AE52-1DB90940F5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83106D-23BF-5647-A944-86D6A4AB683C}"/>
              </a:ext>
            </a:extLst>
          </p:cNvPr>
          <p:cNvSpPr>
            <a:spLocks noGrp="1"/>
          </p:cNvSpPr>
          <p:nvPr>
            <p:ph type="sldNum" sz="quarter" idx="12"/>
          </p:nvPr>
        </p:nvSpPr>
        <p:spPr/>
        <p:txBody>
          <a:bodyPr/>
          <a:lstStyle/>
          <a:p>
            <a:fld id="{8014AAA7-D6EB-744C-B0F5-5D3197FCB011}" type="slidenum">
              <a:rPr lang="en-US" smtClean="0"/>
              <a:t>‹#›</a:t>
            </a:fld>
            <a:endParaRPr lang="en-US"/>
          </a:p>
        </p:txBody>
      </p:sp>
    </p:spTree>
    <p:extLst>
      <p:ext uri="{BB962C8B-B14F-4D97-AF65-F5344CB8AC3E}">
        <p14:creationId xmlns:p14="http://schemas.microsoft.com/office/powerpoint/2010/main" val="199908817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379545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05131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920608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2617303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6331105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681393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430073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8315366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3715298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4093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0EF66-3BC7-B34E-BE71-07ABF6B192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407170-9ECB-2C4B-8720-8434FADBA782}"/>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85E73FB-B805-0A42-9C62-4ADCF10E4AA2}"/>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9D20C15-94D8-3848-A6C1-BD37DD7FCFBA}"/>
              </a:ext>
            </a:extLst>
          </p:cNvPr>
          <p:cNvSpPr>
            <a:spLocks noGrp="1"/>
          </p:cNvSpPr>
          <p:nvPr>
            <p:ph type="dt" sz="half" idx="10"/>
          </p:nvPr>
        </p:nvSpPr>
        <p:spPr/>
        <p:txBody>
          <a:bodyPr/>
          <a:lstStyle/>
          <a:p>
            <a:fld id="{6F3D9A81-3346-A84C-83EE-3F7D6F93FBAC}" type="datetimeFigureOut">
              <a:rPr lang="en-US" smtClean="0"/>
              <a:t>1/28/2020</a:t>
            </a:fld>
            <a:endParaRPr lang="en-US"/>
          </a:p>
        </p:txBody>
      </p:sp>
      <p:sp>
        <p:nvSpPr>
          <p:cNvPr id="6" name="Footer Placeholder 5">
            <a:extLst>
              <a:ext uri="{FF2B5EF4-FFF2-40B4-BE49-F238E27FC236}">
                <a16:creationId xmlns:a16="http://schemas.microsoft.com/office/drawing/2014/main" id="{4CEB405B-9038-B841-A5F6-5782E99A69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5537CB-75CF-354F-B295-9A13D8C571DC}"/>
              </a:ext>
            </a:extLst>
          </p:cNvPr>
          <p:cNvSpPr>
            <a:spLocks noGrp="1"/>
          </p:cNvSpPr>
          <p:nvPr>
            <p:ph type="sldNum" sz="quarter" idx="12"/>
          </p:nvPr>
        </p:nvSpPr>
        <p:spPr/>
        <p:txBody>
          <a:bodyPr/>
          <a:lstStyle/>
          <a:p>
            <a:fld id="{8014AAA7-D6EB-744C-B0F5-5D3197FCB011}" type="slidenum">
              <a:rPr lang="en-US" smtClean="0"/>
              <a:t>‹#›</a:t>
            </a:fld>
            <a:endParaRPr lang="en-US"/>
          </a:p>
        </p:txBody>
      </p:sp>
    </p:spTree>
    <p:extLst>
      <p:ext uri="{BB962C8B-B14F-4D97-AF65-F5344CB8AC3E}">
        <p14:creationId xmlns:p14="http://schemas.microsoft.com/office/powerpoint/2010/main" val="7067584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63275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F1B49-5855-8640-9B09-2C188A9214DB}"/>
              </a:ext>
            </a:extLst>
          </p:cNvPr>
          <p:cNvSpPr>
            <a:spLocks noGrp="1"/>
          </p:cNvSpPr>
          <p:nvPr>
            <p:ph type="title" hasCustomPrompt="1"/>
          </p:nvPr>
        </p:nvSpPr>
        <p:spPr>
          <a:xfrm>
            <a:off x="629841" y="365126"/>
            <a:ext cx="7886700" cy="1325563"/>
          </a:xfrm>
        </p:spPr>
        <p:txBody>
          <a:bodyPr>
            <a:normAutofit/>
          </a:bodyPr>
          <a:lstStyle>
            <a:lvl1pPr>
              <a:defRPr sz="2800">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6F4B9E44-82E1-7B4B-AFCA-0E9BE5CBAEF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7A6AD2D6-D1FE-4A43-9E67-E5CF866309AF}"/>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D2FDA63-6E16-5A47-A90B-249DC9A05FC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A8F004B-11C0-CC43-BAE8-49797EBE0FDA}"/>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6A7C64D-3E78-D041-95C6-6EE874D97E53}"/>
              </a:ext>
            </a:extLst>
          </p:cNvPr>
          <p:cNvSpPr>
            <a:spLocks noGrp="1"/>
          </p:cNvSpPr>
          <p:nvPr>
            <p:ph type="dt" sz="half" idx="10"/>
          </p:nvPr>
        </p:nvSpPr>
        <p:spPr/>
        <p:txBody>
          <a:bodyPr/>
          <a:lstStyle/>
          <a:p>
            <a:fld id="{6F3D9A81-3346-A84C-83EE-3F7D6F93FBAC}" type="datetimeFigureOut">
              <a:rPr lang="en-US" smtClean="0"/>
              <a:t>1/28/2020</a:t>
            </a:fld>
            <a:endParaRPr lang="en-US"/>
          </a:p>
        </p:txBody>
      </p:sp>
      <p:sp>
        <p:nvSpPr>
          <p:cNvPr id="8" name="Footer Placeholder 7">
            <a:extLst>
              <a:ext uri="{FF2B5EF4-FFF2-40B4-BE49-F238E27FC236}">
                <a16:creationId xmlns:a16="http://schemas.microsoft.com/office/drawing/2014/main" id="{81CC68CC-93D5-0243-A129-00DB7EA8AD8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A0A56B8-CF90-964B-82FA-B3D8C9C5ECD7}"/>
              </a:ext>
            </a:extLst>
          </p:cNvPr>
          <p:cNvSpPr>
            <a:spLocks noGrp="1"/>
          </p:cNvSpPr>
          <p:nvPr>
            <p:ph type="sldNum" sz="quarter" idx="12"/>
          </p:nvPr>
        </p:nvSpPr>
        <p:spPr/>
        <p:txBody>
          <a:bodyPr/>
          <a:lstStyle/>
          <a:p>
            <a:fld id="{8014AAA7-D6EB-744C-B0F5-5D3197FCB011}" type="slidenum">
              <a:rPr lang="en-US" smtClean="0"/>
              <a:t>‹#›</a:t>
            </a:fld>
            <a:endParaRPr lang="en-US"/>
          </a:p>
        </p:txBody>
      </p:sp>
    </p:spTree>
    <p:extLst>
      <p:ext uri="{BB962C8B-B14F-4D97-AF65-F5344CB8AC3E}">
        <p14:creationId xmlns:p14="http://schemas.microsoft.com/office/powerpoint/2010/main" val="1504334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7" name="Right Triangle 16">
            <a:extLst>
              <a:ext uri="{FF2B5EF4-FFF2-40B4-BE49-F238E27FC236}">
                <a16:creationId xmlns:a16="http://schemas.microsoft.com/office/drawing/2014/main" id="{68180298-822F-B34D-98F9-EE7E6C5A5143}"/>
              </a:ext>
            </a:extLst>
          </p:cNvPr>
          <p:cNvSpPr/>
          <p:nvPr userDrawn="1"/>
        </p:nvSpPr>
        <p:spPr>
          <a:xfrm rot="16200000">
            <a:off x="7331922" y="5045922"/>
            <a:ext cx="1898367" cy="1725789"/>
          </a:xfrm>
          <a:prstGeom prst="rtTriangle">
            <a:avLst/>
          </a:prstGeom>
          <a:solidFill>
            <a:srgbClr val="D7DF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80133934-8AF0-0F40-81CD-B9C73567017D}"/>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77078" y="6023113"/>
            <a:ext cx="1013448" cy="515800"/>
          </a:xfrm>
          <a:prstGeom prst="rect">
            <a:avLst/>
          </a:prstGeom>
        </p:spPr>
      </p:pic>
      <p:sp>
        <p:nvSpPr>
          <p:cNvPr id="12" name="Rectangle 11">
            <a:extLst>
              <a:ext uri="{FF2B5EF4-FFF2-40B4-BE49-F238E27FC236}">
                <a16:creationId xmlns:a16="http://schemas.microsoft.com/office/drawing/2014/main" id="{8AC6B722-E5D8-6542-B939-E192DE021BBF}"/>
              </a:ext>
            </a:extLst>
          </p:cNvPr>
          <p:cNvSpPr/>
          <p:nvPr userDrawn="1"/>
        </p:nvSpPr>
        <p:spPr>
          <a:xfrm>
            <a:off x="7927156" y="6184970"/>
            <a:ext cx="1048556" cy="484748"/>
          </a:xfrm>
          <a:prstGeom prst="rect">
            <a:avLst/>
          </a:prstGeom>
        </p:spPr>
        <p:txBody>
          <a:bodyPr wrap="square">
            <a:spAutoFit/>
          </a:bodyPr>
          <a:lstStyle/>
          <a:p>
            <a:pPr algn="r"/>
            <a:r>
              <a:rPr lang="en-US" sz="850" b="1" dirty="0">
                <a:solidFill>
                  <a:srgbClr val="242061"/>
                </a:solidFill>
                <a:latin typeface="Arial" panose="020B0604020202020204" pitchFamily="34" charset="0"/>
                <a:cs typeface="Arial" panose="020B0604020202020204" pitchFamily="34" charset="0"/>
              </a:rPr>
              <a:t>TOOL</a:t>
            </a:r>
            <a:r>
              <a:rPr lang="en-US" sz="850" b="1" baseline="0" dirty="0">
                <a:solidFill>
                  <a:srgbClr val="242061"/>
                </a:solidFill>
                <a:latin typeface="Arial" panose="020B0604020202020204" pitchFamily="34" charset="0"/>
                <a:cs typeface="Arial" panose="020B0604020202020204" pitchFamily="34" charset="0"/>
              </a:rPr>
              <a:t> </a:t>
            </a:r>
          </a:p>
          <a:p>
            <a:pPr algn="r"/>
            <a:r>
              <a:rPr lang="en-US" sz="850" b="0" baseline="0" dirty="0">
                <a:solidFill>
                  <a:srgbClr val="242061"/>
                </a:solidFill>
                <a:latin typeface="Arial" panose="020B0604020202020204" pitchFamily="34" charset="0"/>
                <a:cs typeface="Arial" panose="020B0604020202020204" pitchFamily="34" charset="0"/>
              </a:rPr>
              <a:t>Workshop Evaluation Form</a:t>
            </a:r>
            <a:endParaRPr lang="en-US" sz="850" b="0" dirty="0">
              <a:solidFill>
                <a:srgbClr val="242061"/>
              </a:solidFill>
              <a:latin typeface="Arial" panose="020B0604020202020204" pitchFamily="34" charset="0"/>
              <a:cs typeface="Arial" panose="020B0604020202020204" pitchFamily="34" charset="0"/>
            </a:endParaRPr>
          </a:p>
        </p:txBody>
      </p:sp>
      <p:sp>
        <p:nvSpPr>
          <p:cNvPr id="13" name="Title 1">
            <a:extLst>
              <a:ext uri="{FF2B5EF4-FFF2-40B4-BE49-F238E27FC236}">
                <a16:creationId xmlns:a16="http://schemas.microsoft.com/office/drawing/2014/main" id="{B0011B28-1D3F-264A-A57A-CBD59C6D7CF8}"/>
              </a:ext>
            </a:extLst>
          </p:cNvPr>
          <p:cNvSpPr>
            <a:spLocks noGrp="1"/>
          </p:cNvSpPr>
          <p:nvPr>
            <p:ph type="title" hasCustomPrompt="1"/>
          </p:nvPr>
        </p:nvSpPr>
        <p:spPr>
          <a:xfrm>
            <a:off x="477078" y="419570"/>
            <a:ext cx="7901605" cy="1023730"/>
          </a:xfrm>
        </p:spPr>
        <p:txBody>
          <a:bodyPr>
            <a:normAutofit/>
          </a:bodyPr>
          <a:lstStyle>
            <a:lvl1pPr>
              <a:defRPr sz="2800">
                <a:solidFill>
                  <a:srgbClr val="242061"/>
                </a:solidFill>
                <a:latin typeface="Arial" panose="020B0604020202020204" pitchFamily="34" charset="0"/>
                <a:cs typeface="Arial" panose="020B0604020202020204" pitchFamily="34" charset="0"/>
              </a:defRPr>
            </a:lvl1pPr>
          </a:lstStyle>
          <a:p>
            <a:r>
              <a:rPr lang="en-US" dirty="0"/>
              <a:t>CLICK TO EDIT MASTER TITLE STYLE</a:t>
            </a:r>
          </a:p>
        </p:txBody>
      </p:sp>
      <p:cxnSp>
        <p:nvCxnSpPr>
          <p:cNvPr id="14" name="Straight Connector 13">
            <a:extLst>
              <a:ext uri="{FF2B5EF4-FFF2-40B4-BE49-F238E27FC236}">
                <a16:creationId xmlns:a16="http://schemas.microsoft.com/office/drawing/2014/main" id="{6E6CB3D1-9D13-3148-A145-6456FCE75537}"/>
              </a:ext>
            </a:extLst>
          </p:cNvPr>
          <p:cNvCxnSpPr/>
          <p:nvPr userDrawn="1"/>
        </p:nvCxnSpPr>
        <p:spPr>
          <a:xfrm>
            <a:off x="1692966" y="6023113"/>
            <a:ext cx="0" cy="515800"/>
          </a:xfrm>
          <a:prstGeom prst="line">
            <a:avLst/>
          </a:prstGeom>
          <a:ln w="9525">
            <a:solidFill>
              <a:srgbClr val="242061"/>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B3E4613E-FB53-2242-AF22-DC3C0C27C690}"/>
              </a:ext>
            </a:extLst>
          </p:cNvPr>
          <p:cNvSpPr/>
          <p:nvPr userDrawn="1"/>
        </p:nvSpPr>
        <p:spPr>
          <a:xfrm>
            <a:off x="1812066" y="6117640"/>
            <a:ext cx="1893467" cy="353943"/>
          </a:xfrm>
          <a:prstGeom prst="rect">
            <a:avLst/>
          </a:prstGeom>
        </p:spPr>
        <p:txBody>
          <a:bodyPr wrap="none">
            <a:spAutoFit/>
          </a:bodyPr>
          <a:lstStyle/>
          <a:p>
            <a:r>
              <a:rPr lang="en-US" sz="850" b="1" dirty="0">
                <a:solidFill>
                  <a:srgbClr val="242061"/>
                </a:solidFill>
                <a:latin typeface="Arial" panose="020B0604020202020204" pitchFamily="34" charset="0"/>
                <a:cs typeface="Arial" panose="020B0604020202020204" pitchFamily="34" charset="0"/>
              </a:rPr>
              <a:t>CONTACT US </a:t>
            </a:r>
          </a:p>
          <a:p>
            <a:r>
              <a:rPr lang="en-US" sz="850" dirty="0">
                <a:solidFill>
                  <a:srgbClr val="242061"/>
                </a:solidFill>
                <a:latin typeface="Arial" panose="020B0604020202020204" pitchFamily="34" charset="0"/>
                <a:cs typeface="Arial" panose="020B0604020202020204" pitchFamily="34" charset="0"/>
              </a:rPr>
              <a:t>@ </a:t>
            </a:r>
            <a:r>
              <a:rPr lang="en-US" sz="850" dirty="0" err="1">
                <a:solidFill>
                  <a:srgbClr val="242061"/>
                </a:solidFill>
                <a:latin typeface="Arial" panose="020B0604020202020204" pitchFamily="34" charset="0"/>
                <a:cs typeface="Arial" panose="020B0604020202020204" pitchFamily="34" charset="0"/>
              </a:rPr>
              <a:t>www.healthcommons.ca</a:t>
            </a:r>
            <a:r>
              <a:rPr lang="en-US" sz="850" dirty="0">
                <a:solidFill>
                  <a:srgbClr val="242061"/>
                </a:solidFill>
                <a:latin typeface="Arial" panose="020B0604020202020204" pitchFamily="34" charset="0"/>
                <a:cs typeface="Arial" panose="020B0604020202020204" pitchFamily="34" charset="0"/>
              </a:rPr>
              <a:t>/contact</a:t>
            </a:r>
          </a:p>
        </p:txBody>
      </p:sp>
    </p:spTree>
    <p:extLst>
      <p:ext uri="{BB962C8B-B14F-4D97-AF65-F5344CB8AC3E}">
        <p14:creationId xmlns:p14="http://schemas.microsoft.com/office/powerpoint/2010/main" val="2603199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8051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4206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5914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theme" Target="../theme/theme4.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E0D7EB-42F7-344C-9782-501AAB6DDB08}"/>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32A151A-726A-694F-9090-0CD361FBE23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8E8400-1077-3C4B-BBFB-5870CEB78E8B}"/>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F3D9A81-3346-A84C-83EE-3F7D6F93FBAC}" type="datetimeFigureOut">
              <a:rPr lang="en-US" smtClean="0"/>
              <a:t>1/28/2020</a:t>
            </a:fld>
            <a:endParaRPr lang="en-US"/>
          </a:p>
        </p:txBody>
      </p:sp>
      <p:sp>
        <p:nvSpPr>
          <p:cNvPr id="5" name="Footer Placeholder 4">
            <a:extLst>
              <a:ext uri="{FF2B5EF4-FFF2-40B4-BE49-F238E27FC236}">
                <a16:creationId xmlns:a16="http://schemas.microsoft.com/office/drawing/2014/main" id="{05893455-620F-C740-9BFC-AA76A277631C}"/>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CBF9FA2-152C-A24D-AEB5-EE2596D711B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014AAA7-D6EB-744C-B0F5-5D3197FCB011}" type="slidenum">
              <a:rPr lang="en-US" smtClean="0"/>
              <a:t>‹#›</a:t>
            </a:fld>
            <a:endParaRPr lang="en-US"/>
          </a:p>
        </p:txBody>
      </p:sp>
    </p:spTree>
    <p:extLst>
      <p:ext uri="{BB962C8B-B14F-4D97-AF65-F5344CB8AC3E}">
        <p14:creationId xmlns:p14="http://schemas.microsoft.com/office/powerpoint/2010/main" val="977231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55283365"/>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5131457"/>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97311931"/>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hyperlink" Target="http://www.healthcommons.ca/contact" TargetMode="External"/><Relationship Id="rId5" Type="http://schemas.openxmlformats.org/officeDocument/2006/relationships/image" Target="../media/image1.pn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4.xml"/><Relationship Id="rId4" Type="http://schemas.openxmlformats.org/officeDocument/2006/relationships/hyperlink" Target="http://www.healthcommons.ca/contact"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5.xml"/><Relationship Id="rId4" Type="http://schemas.openxmlformats.org/officeDocument/2006/relationships/hyperlink" Target="http://www.healthcommons.ca/contac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C76AEE8-789F-624A-97FA-72D3E2DDC69F}"/>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719673" y="5286737"/>
            <a:ext cx="2085806" cy="1061582"/>
          </a:xfrm>
          <a:prstGeom prst="rect">
            <a:avLst/>
          </a:prstGeom>
        </p:spPr>
      </p:pic>
      <p:sp>
        <p:nvSpPr>
          <p:cNvPr id="13" name="Rectangle 12">
            <a:extLst>
              <a:ext uri="{FF2B5EF4-FFF2-40B4-BE49-F238E27FC236}">
                <a16:creationId xmlns:a16="http://schemas.microsoft.com/office/drawing/2014/main" id="{E5DC2BB4-2FFC-ED45-920A-6CE7A04D1FA8}"/>
              </a:ext>
            </a:extLst>
          </p:cNvPr>
          <p:cNvSpPr/>
          <p:nvPr/>
        </p:nvSpPr>
        <p:spPr>
          <a:xfrm>
            <a:off x="2483096" y="2187450"/>
            <a:ext cx="6660903" cy="2483099"/>
          </a:xfrm>
          <a:prstGeom prst="rect">
            <a:avLst/>
          </a:prstGeom>
          <a:solidFill>
            <a:srgbClr val="D7DF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DC87EEA8-7E97-BB46-BBB7-4C4A059577B2}"/>
              </a:ext>
            </a:extLst>
          </p:cNvPr>
          <p:cNvSpPr txBox="1"/>
          <p:nvPr/>
        </p:nvSpPr>
        <p:spPr>
          <a:xfrm>
            <a:off x="2735905" y="2293498"/>
            <a:ext cx="3756990" cy="1020280"/>
          </a:xfrm>
          <a:prstGeom prst="rect">
            <a:avLst/>
          </a:prstGeom>
          <a:noFill/>
        </p:spPr>
        <p:txBody>
          <a:bodyPr wrap="square" rtlCol="0">
            <a:spAutoFit/>
          </a:bodyPr>
          <a:lstStyle/>
          <a:p>
            <a:r>
              <a:rPr lang="en-US" sz="6000" b="1" dirty="0">
                <a:solidFill>
                  <a:srgbClr val="242061"/>
                </a:solidFill>
                <a:latin typeface="Arial" panose="020B0604020202020204" pitchFamily="34" charset="0"/>
                <a:cs typeface="Arial" panose="020B0604020202020204" pitchFamily="34" charset="0"/>
              </a:rPr>
              <a:t>TOOL</a:t>
            </a:r>
          </a:p>
        </p:txBody>
      </p:sp>
      <p:cxnSp>
        <p:nvCxnSpPr>
          <p:cNvPr id="16" name="Straight Connector 15">
            <a:extLst>
              <a:ext uri="{FF2B5EF4-FFF2-40B4-BE49-F238E27FC236}">
                <a16:creationId xmlns:a16="http://schemas.microsoft.com/office/drawing/2014/main" id="{BD20E6C4-DBEA-074A-B510-86F42A69FEB8}"/>
              </a:ext>
            </a:extLst>
          </p:cNvPr>
          <p:cNvCxnSpPr>
            <a:cxnSpLocks/>
          </p:cNvCxnSpPr>
          <p:nvPr/>
        </p:nvCxnSpPr>
        <p:spPr>
          <a:xfrm flipH="1">
            <a:off x="2735905" y="3351815"/>
            <a:ext cx="5702417" cy="0"/>
          </a:xfrm>
          <a:prstGeom prst="line">
            <a:avLst/>
          </a:prstGeom>
          <a:ln w="12700">
            <a:solidFill>
              <a:srgbClr val="242061"/>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59132056-23D4-D94D-B4BB-680989522FD8}"/>
              </a:ext>
            </a:extLst>
          </p:cNvPr>
          <p:cNvSpPr txBox="1"/>
          <p:nvPr/>
        </p:nvSpPr>
        <p:spPr>
          <a:xfrm>
            <a:off x="2641636" y="3499728"/>
            <a:ext cx="5950896" cy="1175706"/>
          </a:xfrm>
          <a:prstGeom prst="rect">
            <a:avLst/>
          </a:prstGeom>
          <a:noFill/>
        </p:spPr>
        <p:txBody>
          <a:bodyPr wrap="square" rtlCol="0">
            <a:spAutoFit/>
          </a:bodyPr>
          <a:lstStyle/>
          <a:p>
            <a:pPr>
              <a:lnSpc>
                <a:spcPct val="80000"/>
              </a:lnSpc>
              <a:spcAft>
                <a:spcPts val="600"/>
              </a:spcAft>
            </a:pPr>
            <a:r>
              <a:rPr lang="en-US" sz="4400" dirty="0">
                <a:solidFill>
                  <a:srgbClr val="242061"/>
                </a:solidFill>
                <a:latin typeface="Arial" panose="020B0604020202020204" pitchFamily="34" charset="0"/>
                <a:cs typeface="Arial" panose="020B0604020202020204" pitchFamily="34" charset="0"/>
              </a:rPr>
              <a:t>Workshop Evaluation Form</a:t>
            </a:r>
          </a:p>
        </p:txBody>
      </p:sp>
      <p:sp>
        <p:nvSpPr>
          <p:cNvPr id="18" name="Right Triangle 17">
            <a:extLst>
              <a:ext uri="{FF2B5EF4-FFF2-40B4-BE49-F238E27FC236}">
                <a16:creationId xmlns:a16="http://schemas.microsoft.com/office/drawing/2014/main" id="{7AC6B4FB-1F4D-3541-B773-E711D879E4E0}"/>
              </a:ext>
            </a:extLst>
          </p:cNvPr>
          <p:cNvSpPr/>
          <p:nvPr/>
        </p:nvSpPr>
        <p:spPr>
          <a:xfrm>
            <a:off x="-2" y="2187451"/>
            <a:ext cx="2483099" cy="2483099"/>
          </a:xfrm>
          <a:prstGeom prst="rtTriangle">
            <a:avLst/>
          </a:prstGeom>
          <a:solidFill>
            <a:srgbClr val="ED21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B9C7FF0B-6DC3-4348-880B-7AD0B5602D99}"/>
              </a:ext>
            </a:extLst>
          </p:cNvPr>
          <p:cNvSpPr/>
          <p:nvPr/>
        </p:nvSpPr>
        <p:spPr>
          <a:xfrm rot="10800000">
            <a:off x="-1" y="2187451"/>
            <a:ext cx="2483099" cy="2483099"/>
          </a:xfrm>
          <a:prstGeom prst="rtTriangle">
            <a:avLst/>
          </a:prstGeom>
          <a:solidFill>
            <a:srgbClr val="F259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ight Triangle 19">
            <a:extLst>
              <a:ext uri="{FF2B5EF4-FFF2-40B4-BE49-F238E27FC236}">
                <a16:creationId xmlns:a16="http://schemas.microsoft.com/office/drawing/2014/main" id="{6E247826-ECAA-4D40-92D3-265E979455D8}"/>
              </a:ext>
            </a:extLst>
          </p:cNvPr>
          <p:cNvSpPr/>
          <p:nvPr/>
        </p:nvSpPr>
        <p:spPr>
          <a:xfrm>
            <a:off x="2483094" y="9094"/>
            <a:ext cx="2178357" cy="2178357"/>
          </a:xfrm>
          <a:prstGeom prst="rtTriangle">
            <a:avLst/>
          </a:prstGeom>
          <a:solidFill>
            <a:srgbClr val="65C6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Triangle 20">
            <a:extLst>
              <a:ext uri="{FF2B5EF4-FFF2-40B4-BE49-F238E27FC236}">
                <a16:creationId xmlns:a16="http://schemas.microsoft.com/office/drawing/2014/main" id="{C90F3649-5A7A-D548-9B40-EFF99E9171B8}"/>
              </a:ext>
            </a:extLst>
          </p:cNvPr>
          <p:cNvSpPr/>
          <p:nvPr/>
        </p:nvSpPr>
        <p:spPr>
          <a:xfrm rot="10800000">
            <a:off x="2483094" y="9094"/>
            <a:ext cx="2178357" cy="2178357"/>
          </a:xfrm>
          <a:prstGeom prst="rtTriangle">
            <a:avLst/>
          </a:prstGeom>
          <a:solidFill>
            <a:srgbClr val="12A9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descr="A close up of a logo&#10;&#10;Description automatically generated">
            <a:extLst>
              <a:ext uri="{FF2B5EF4-FFF2-40B4-BE49-F238E27FC236}">
                <a16:creationId xmlns:a16="http://schemas.microsoft.com/office/drawing/2014/main" id="{D5BD2BD3-192D-3644-B41A-CC8599A7E8E6}"/>
              </a:ext>
            </a:extLst>
          </p:cNvPr>
          <p:cNvPicPr>
            <a:picLocks noChangeAspect="1"/>
          </p:cNvPicPr>
          <p:nvPr/>
        </p:nvPicPr>
        <p:blipFill>
          <a:blip r:embed="rId3"/>
          <a:stretch>
            <a:fillRect/>
          </a:stretch>
        </p:blipFill>
        <p:spPr>
          <a:xfrm>
            <a:off x="2641636" y="355356"/>
            <a:ext cx="1625600" cy="1524000"/>
          </a:xfrm>
          <a:prstGeom prst="rect">
            <a:avLst/>
          </a:prstGeom>
        </p:spPr>
      </p:pic>
      <p:pic>
        <p:nvPicPr>
          <p:cNvPr id="28" name="Picture 27" descr="A close up of a logo&#10;&#10;Description automatically generated">
            <a:extLst>
              <a:ext uri="{FF2B5EF4-FFF2-40B4-BE49-F238E27FC236}">
                <a16:creationId xmlns:a16="http://schemas.microsoft.com/office/drawing/2014/main" id="{E06A28C8-AF43-134B-A8A3-36F146FFD3AB}"/>
              </a:ext>
            </a:extLst>
          </p:cNvPr>
          <p:cNvPicPr>
            <a:picLocks noChangeAspect="1"/>
          </p:cNvPicPr>
          <p:nvPr/>
        </p:nvPicPr>
        <p:blipFill>
          <a:blip r:embed="rId4"/>
          <a:stretch>
            <a:fillRect/>
          </a:stretch>
        </p:blipFill>
        <p:spPr>
          <a:xfrm>
            <a:off x="304743" y="2563970"/>
            <a:ext cx="1944316" cy="1822796"/>
          </a:xfrm>
          <a:prstGeom prst="rect">
            <a:avLst/>
          </a:prstGeom>
        </p:spPr>
      </p:pic>
    </p:spTree>
    <p:extLst>
      <p:ext uri="{BB962C8B-B14F-4D97-AF65-F5344CB8AC3E}">
        <p14:creationId xmlns:p14="http://schemas.microsoft.com/office/powerpoint/2010/main" val="2194738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CF5A8-DE07-3E4D-B8F7-FBC6EDAB26B5}"/>
              </a:ext>
            </a:extLst>
          </p:cNvPr>
          <p:cNvSpPr>
            <a:spLocks noGrp="1"/>
          </p:cNvSpPr>
          <p:nvPr>
            <p:ph type="title"/>
          </p:nvPr>
        </p:nvSpPr>
        <p:spPr/>
        <p:txBody>
          <a:bodyPr/>
          <a:lstStyle/>
          <a:p>
            <a:r>
              <a:rPr lang="en-US" dirty="0"/>
              <a:t>IN A NUTSHELL</a:t>
            </a:r>
            <a:endParaRPr lang="en-US" sz="1800" dirty="0"/>
          </a:p>
        </p:txBody>
      </p:sp>
      <p:sp>
        <p:nvSpPr>
          <p:cNvPr id="3" name="Rectangle 2">
            <a:extLst>
              <a:ext uri="{FF2B5EF4-FFF2-40B4-BE49-F238E27FC236}">
                <a16:creationId xmlns:a16="http://schemas.microsoft.com/office/drawing/2014/main" id="{694FFC73-95D2-E94C-8446-F2FC53E5502B}"/>
              </a:ext>
            </a:extLst>
          </p:cNvPr>
          <p:cNvSpPr/>
          <p:nvPr/>
        </p:nvSpPr>
        <p:spPr>
          <a:xfrm>
            <a:off x="2981547" y="1730318"/>
            <a:ext cx="5397136" cy="3139321"/>
          </a:xfrm>
          <a:prstGeom prst="rect">
            <a:avLst/>
          </a:prstGeom>
        </p:spPr>
        <p:txBody>
          <a:bodyPr wrap="square" anchor="t">
            <a:spAutoFit/>
          </a:bodyPr>
          <a:lstStyle/>
          <a:p>
            <a:pPr fontAlgn="base"/>
            <a:r>
              <a:rPr lang="en-US" sz="1600" i="1" dirty="0">
                <a:solidFill>
                  <a:srgbClr val="242061"/>
                </a:solidFill>
                <a:latin typeface="Arial" panose="020B0604020202020204" pitchFamily="34" charset="0"/>
                <a:cs typeface="Arial" panose="020B0604020202020204" pitchFamily="34" charset="0"/>
              </a:rPr>
              <a:t>The voices of community members, patients, health care providers, caregivers and more are essential when working towards health system integration. Workshops are one way to engage with communities and to capture their perspectives. Ensure these voices are heard both during and after the session by evaluating the workshop and incorporating feedback into future events. </a:t>
            </a:r>
            <a:endParaRPr lang="en-US" sz="1400" i="1" dirty="0">
              <a:solidFill>
                <a:srgbClr val="242061"/>
              </a:solidFill>
              <a:latin typeface="Arial" panose="020B0604020202020204" pitchFamily="34" charset="0"/>
              <a:cs typeface="Arial" panose="020B0604020202020204" pitchFamily="34" charset="0"/>
            </a:endParaRPr>
          </a:p>
          <a:p>
            <a:pPr fontAlgn="base"/>
            <a:endParaRPr lang="en-US" sz="1400" b="1" dirty="0">
              <a:latin typeface="Arial" panose="020B0604020202020204" pitchFamily="34" charset="0"/>
              <a:cs typeface="Arial" panose="020B0604020202020204" pitchFamily="34" charset="0"/>
            </a:endParaRPr>
          </a:p>
          <a:p>
            <a:r>
              <a:rPr lang="en-US" sz="1200" b="1" dirty="0">
                <a:solidFill>
                  <a:srgbClr val="242061"/>
                </a:solidFill>
                <a:latin typeface="Arial" panose="020B0604020202020204" pitchFamily="34" charset="0"/>
                <a:cs typeface="Arial" panose="020B0604020202020204" pitchFamily="34" charset="0"/>
              </a:rPr>
              <a:t>What does this tool help you do?</a:t>
            </a:r>
          </a:p>
          <a:p>
            <a:br>
              <a:rPr lang="en-US" sz="1200" b="1" dirty="0">
                <a:solidFill>
                  <a:srgbClr val="242061"/>
                </a:solidFill>
                <a:latin typeface="Arial" panose="020B0604020202020204" pitchFamily="34" charset="0"/>
                <a:cs typeface="Arial" panose="020B0604020202020204" pitchFamily="34" charset="0"/>
              </a:rPr>
            </a:br>
            <a:r>
              <a:rPr lang="en-US" sz="1200" dirty="0">
                <a:solidFill>
                  <a:srgbClr val="242061"/>
                </a:solidFill>
                <a:latin typeface="Arial" panose="020B0604020202020204" pitchFamily="34" charset="0"/>
                <a:cs typeface="Arial" panose="020B0604020202020204" pitchFamily="34" charset="0"/>
              </a:rPr>
              <a:t>This tool allows you to assess participants’ experiences during a workshop and to collect feedback to support planning of future events. This is important because diverse perspectives are needed to ensure continuous improvement for engagement initiatives. </a:t>
            </a:r>
          </a:p>
        </p:txBody>
      </p:sp>
      <p:sp>
        <p:nvSpPr>
          <p:cNvPr id="4" name="Right Triangle 3">
            <a:extLst>
              <a:ext uri="{FF2B5EF4-FFF2-40B4-BE49-F238E27FC236}">
                <a16:creationId xmlns:a16="http://schemas.microsoft.com/office/drawing/2014/main" id="{C984E9A9-DB9E-9B44-8E8F-791DDCE8A65A}"/>
              </a:ext>
            </a:extLst>
          </p:cNvPr>
          <p:cNvSpPr/>
          <p:nvPr/>
        </p:nvSpPr>
        <p:spPr>
          <a:xfrm>
            <a:off x="1488434" y="1759798"/>
            <a:ext cx="1381956" cy="1381956"/>
          </a:xfrm>
          <a:prstGeom prst="rtTriangle">
            <a:avLst/>
          </a:prstGeom>
          <a:solidFill>
            <a:srgbClr val="662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ight Triangle 4">
            <a:extLst>
              <a:ext uri="{FF2B5EF4-FFF2-40B4-BE49-F238E27FC236}">
                <a16:creationId xmlns:a16="http://schemas.microsoft.com/office/drawing/2014/main" id="{5BF392FB-19B8-A444-8B51-86B6AA608496}"/>
              </a:ext>
            </a:extLst>
          </p:cNvPr>
          <p:cNvSpPr/>
          <p:nvPr/>
        </p:nvSpPr>
        <p:spPr>
          <a:xfrm rot="10800000">
            <a:off x="1488434" y="1759798"/>
            <a:ext cx="1381956" cy="1381956"/>
          </a:xfrm>
          <a:prstGeom prst="rtTriangle">
            <a:avLst/>
          </a:prstGeom>
          <a:solidFill>
            <a:srgbClr val="ED21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A close up of a logo&#10;&#10;Description automatically generated">
            <a:extLst>
              <a:ext uri="{FF2B5EF4-FFF2-40B4-BE49-F238E27FC236}">
                <a16:creationId xmlns:a16="http://schemas.microsoft.com/office/drawing/2014/main" id="{E96243F3-6656-8F4C-B3A9-168C766B98B8}"/>
              </a:ext>
            </a:extLst>
          </p:cNvPr>
          <p:cNvPicPr>
            <a:picLocks noChangeAspect="1"/>
          </p:cNvPicPr>
          <p:nvPr/>
        </p:nvPicPr>
        <p:blipFill>
          <a:blip r:embed="rId3"/>
          <a:stretch>
            <a:fillRect/>
          </a:stretch>
        </p:blipFill>
        <p:spPr>
          <a:xfrm>
            <a:off x="1488432" y="1759798"/>
            <a:ext cx="1381956" cy="1295584"/>
          </a:xfrm>
          <a:prstGeom prst="rect">
            <a:avLst/>
          </a:prstGeom>
        </p:spPr>
      </p:pic>
    </p:spTree>
    <p:extLst>
      <p:ext uri="{BB962C8B-B14F-4D97-AF65-F5344CB8AC3E}">
        <p14:creationId xmlns:p14="http://schemas.microsoft.com/office/powerpoint/2010/main" val="2388196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BBB5A-0AA4-BC4D-BDFE-2336E34082A9}"/>
              </a:ext>
            </a:extLst>
          </p:cNvPr>
          <p:cNvSpPr>
            <a:spLocks noGrp="1"/>
          </p:cNvSpPr>
          <p:nvPr>
            <p:ph type="title"/>
          </p:nvPr>
        </p:nvSpPr>
        <p:spPr/>
        <p:txBody>
          <a:bodyPr/>
          <a:lstStyle/>
          <a:p>
            <a:r>
              <a:rPr lang="en-US" dirty="0"/>
              <a:t>ABOUT THIS TOOL</a:t>
            </a:r>
          </a:p>
        </p:txBody>
      </p:sp>
      <p:sp>
        <p:nvSpPr>
          <p:cNvPr id="3" name="Rectangle 2">
            <a:extLst>
              <a:ext uri="{FF2B5EF4-FFF2-40B4-BE49-F238E27FC236}">
                <a16:creationId xmlns:a16="http://schemas.microsoft.com/office/drawing/2014/main" id="{1D696326-02E7-2C4F-AE4F-80D7801BEA88}"/>
              </a:ext>
            </a:extLst>
          </p:cNvPr>
          <p:cNvSpPr/>
          <p:nvPr/>
        </p:nvSpPr>
        <p:spPr>
          <a:xfrm>
            <a:off x="2981547" y="1961227"/>
            <a:ext cx="5397136" cy="3046988"/>
          </a:xfrm>
          <a:prstGeom prst="rect">
            <a:avLst/>
          </a:prstGeom>
        </p:spPr>
        <p:txBody>
          <a:bodyPr wrap="square" anchor="t">
            <a:spAutoFit/>
          </a:bodyPr>
          <a:lstStyle/>
          <a:p>
            <a:r>
              <a:rPr lang="en-US" sz="1200" b="1" dirty="0">
                <a:latin typeface="Arial" panose="020B0604020202020204" pitchFamily="34" charset="0"/>
                <a:cs typeface="Arial" panose="020B0604020202020204" pitchFamily="34" charset="0"/>
              </a:rPr>
              <a:t>What was the tool developed for?</a:t>
            </a:r>
          </a:p>
          <a:p>
            <a:br>
              <a:rPr lang="en-US" sz="1200" b="1" dirty="0">
                <a:latin typeface="Arial" panose="020B0604020202020204" pitchFamily="34" charset="0"/>
                <a:cs typeface="Arial" panose="020B0604020202020204" pitchFamily="34" charset="0"/>
              </a:rPr>
            </a:br>
            <a:r>
              <a:rPr lang="en-US" sz="1200" dirty="0">
                <a:solidFill>
                  <a:srgbClr val="242061"/>
                </a:solidFill>
                <a:latin typeface="Arial" panose="020B0604020202020204" pitchFamily="34" charset="0"/>
                <a:cs typeface="Arial" panose="020B0604020202020204" pitchFamily="34" charset="0"/>
              </a:rPr>
              <a:t>This tool was developed for two OHT community and provider engagement workshops: </a:t>
            </a:r>
          </a:p>
          <a:p>
            <a:pPr marL="228600" indent="-228600">
              <a:buAutoNum type="arabicPeriod"/>
            </a:pPr>
            <a:r>
              <a:rPr lang="en-US" sz="1200" dirty="0">
                <a:solidFill>
                  <a:srgbClr val="242061"/>
                </a:solidFill>
                <a:latin typeface="Arial" panose="020B0604020202020204" pitchFamily="34" charset="0"/>
                <a:cs typeface="Arial" panose="020B0604020202020204" pitchFamily="34" charset="0"/>
              </a:rPr>
              <a:t>Engaging with youth and service providers to understand the community resources that foster youth mental health and wellness</a:t>
            </a:r>
          </a:p>
          <a:p>
            <a:pPr marL="228600" indent="-228600">
              <a:buAutoNum type="arabicPeriod"/>
            </a:pPr>
            <a:r>
              <a:rPr lang="en-US" sz="1200" dirty="0">
                <a:solidFill>
                  <a:srgbClr val="242061"/>
                </a:solidFill>
                <a:latin typeface="Arial" panose="020B0604020202020204" pitchFamily="34" charset="0"/>
                <a:cs typeface="Arial" panose="020B0604020202020204" pitchFamily="34" charset="0"/>
              </a:rPr>
              <a:t>Bringing together front-line providers who serve clients who use substances for a multi-organization staff engagement session.</a:t>
            </a:r>
          </a:p>
          <a:p>
            <a:pPr marL="228600" indent="-228600">
              <a:buAutoNum type="arabicPeriod"/>
            </a:pPr>
            <a:endParaRPr lang="en-US" sz="1200" dirty="0">
              <a:solidFill>
                <a:srgbClr val="242061"/>
              </a:solidFill>
              <a:latin typeface="Arial" panose="020B0604020202020204" pitchFamily="34" charset="0"/>
              <a:cs typeface="Arial" panose="020B0604020202020204" pitchFamily="34" charset="0"/>
            </a:endParaRPr>
          </a:p>
          <a:p>
            <a:pPr marL="228600" indent="-228600">
              <a:buAutoNum type="arabicPeriod"/>
            </a:pPr>
            <a:endParaRPr lang="en-US" sz="1200" dirty="0">
              <a:solidFill>
                <a:srgbClr val="242061"/>
              </a:solidFill>
              <a:latin typeface="Arial" panose="020B0604020202020204" pitchFamily="34" charset="0"/>
              <a:cs typeface="Arial" panose="020B0604020202020204" pitchFamily="34" charset="0"/>
            </a:endParaRPr>
          </a:p>
          <a:p>
            <a:r>
              <a:rPr lang="en-US" sz="1200" b="1" dirty="0">
                <a:solidFill>
                  <a:srgbClr val="242061"/>
                </a:solidFill>
                <a:latin typeface="Arial" panose="020B0604020202020204" pitchFamily="34" charset="0"/>
                <a:cs typeface="Arial" panose="020B0604020202020204" pitchFamily="34" charset="0"/>
              </a:rPr>
              <a:t>How did we use it?</a:t>
            </a:r>
          </a:p>
          <a:p>
            <a:br>
              <a:rPr lang="en-US" sz="1200" dirty="0">
                <a:solidFill>
                  <a:srgbClr val="242061"/>
                </a:solidFill>
                <a:latin typeface="Arial" panose="020B0604020202020204" pitchFamily="34" charset="0"/>
                <a:cs typeface="Arial" panose="020B0604020202020204" pitchFamily="34" charset="0"/>
              </a:rPr>
            </a:br>
            <a:r>
              <a:rPr lang="en-US" sz="1200" dirty="0">
                <a:solidFill>
                  <a:srgbClr val="242061"/>
                </a:solidFill>
                <a:latin typeface="Arial" panose="020B0604020202020204" pitchFamily="34" charset="0"/>
                <a:cs typeface="Arial" panose="020B0604020202020204" pitchFamily="34" charset="0"/>
              </a:rPr>
              <a:t>At the end of each workshop, participants were asked to provide feedback on their experience to assess how well the workshop met its objectives. We also asked participants for suggestions about future sessions to promote ongoing engagement.</a:t>
            </a:r>
          </a:p>
        </p:txBody>
      </p:sp>
      <p:grpSp>
        <p:nvGrpSpPr>
          <p:cNvPr id="4" name="Group 3">
            <a:extLst>
              <a:ext uri="{FF2B5EF4-FFF2-40B4-BE49-F238E27FC236}">
                <a16:creationId xmlns:a16="http://schemas.microsoft.com/office/drawing/2014/main" id="{0378CE0D-4F38-9C49-9AC9-F1D7C0BB83A2}"/>
              </a:ext>
            </a:extLst>
          </p:cNvPr>
          <p:cNvGrpSpPr/>
          <p:nvPr/>
        </p:nvGrpSpPr>
        <p:grpSpPr>
          <a:xfrm>
            <a:off x="2347677" y="2040420"/>
            <a:ext cx="544610" cy="544610"/>
            <a:chOff x="5896138" y="1523584"/>
            <a:chExt cx="1191947" cy="1191947"/>
          </a:xfrm>
        </p:grpSpPr>
        <p:sp>
          <p:nvSpPr>
            <p:cNvPr id="5" name="Right Triangle 4">
              <a:extLst>
                <a:ext uri="{FF2B5EF4-FFF2-40B4-BE49-F238E27FC236}">
                  <a16:creationId xmlns:a16="http://schemas.microsoft.com/office/drawing/2014/main" id="{E76B6014-95FD-D84E-9414-8E6F95A46AD1}"/>
                </a:ext>
              </a:extLst>
            </p:cNvPr>
            <p:cNvSpPr/>
            <p:nvPr/>
          </p:nvSpPr>
          <p:spPr>
            <a:xfrm>
              <a:off x="5896138" y="1523584"/>
              <a:ext cx="1191947" cy="1191947"/>
            </a:xfrm>
            <a:prstGeom prst="rtTriangle">
              <a:avLst/>
            </a:prstGeom>
            <a:solidFill>
              <a:srgbClr val="65C6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Triangle 5">
              <a:extLst>
                <a:ext uri="{FF2B5EF4-FFF2-40B4-BE49-F238E27FC236}">
                  <a16:creationId xmlns:a16="http://schemas.microsoft.com/office/drawing/2014/main" id="{6B99ABD0-EE0B-C448-B889-A128E4EA04BB}"/>
                </a:ext>
              </a:extLst>
            </p:cNvPr>
            <p:cNvSpPr/>
            <p:nvPr/>
          </p:nvSpPr>
          <p:spPr>
            <a:xfrm rot="10800000">
              <a:off x="5896138" y="1523584"/>
              <a:ext cx="1191947" cy="1191947"/>
            </a:xfrm>
            <a:prstGeom prst="rtTriangle">
              <a:avLst/>
            </a:prstGeom>
            <a:solidFill>
              <a:srgbClr val="12A9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 name="Group 6">
            <a:extLst>
              <a:ext uri="{FF2B5EF4-FFF2-40B4-BE49-F238E27FC236}">
                <a16:creationId xmlns:a16="http://schemas.microsoft.com/office/drawing/2014/main" id="{BF725C5A-61D3-8C46-88CF-8C188642C396}"/>
              </a:ext>
            </a:extLst>
          </p:cNvPr>
          <p:cNvGrpSpPr/>
          <p:nvPr/>
        </p:nvGrpSpPr>
        <p:grpSpPr>
          <a:xfrm>
            <a:off x="2347677" y="3864926"/>
            <a:ext cx="544610" cy="544610"/>
            <a:chOff x="5896138" y="2950523"/>
            <a:chExt cx="1191947" cy="1191947"/>
          </a:xfrm>
        </p:grpSpPr>
        <p:sp>
          <p:nvSpPr>
            <p:cNvPr id="8" name="Right Triangle 7">
              <a:extLst>
                <a:ext uri="{FF2B5EF4-FFF2-40B4-BE49-F238E27FC236}">
                  <a16:creationId xmlns:a16="http://schemas.microsoft.com/office/drawing/2014/main" id="{0DF6CC53-86B4-7742-9F82-ADE95F8302E9}"/>
                </a:ext>
              </a:extLst>
            </p:cNvPr>
            <p:cNvSpPr/>
            <p:nvPr/>
          </p:nvSpPr>
          <p:spPr>
            <a:xfrm>
              <a:off x="5896138" y="2950523"/>
              <a:ext cx="1191947" cy="1191947"/>
            </a:xfrm>
            <a:prstGeom prst="rtTriangle">
              <a:avLst/>
            </a:prstGeom>
            <a:solidFill>
              <a:srgbClr val="FCB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C9A46A2F-0694-634C-9B2A-DB718F3F72D1}"/>
                </a:ext>
              </a:extLst>
            </p:cNvPr>
            <p:cNvSpPr/>
            <p:nvPr/>
          </p:nvSpPr>
          <p:spPr>
            <a:xfrm rot="10800000">
              <a:off x="5896138" y="2950523"/>
              <a:ext cx="1191947" cy="1191947"/>
            </a:xfrm>
            <a:prstGeom prst="rtTriangle">
              <a:avLst/>
            </a:prstGeom>
            <a:solidFill>
              <a:srgbClr val="F259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1" name="Picture 10" descr="A close up of a logo&#10;&#10;Description automatically generated">
            <a:extLst>
              <a:ext uri="{FF2B5EF4-FFF2-40B4-BE49-F238E27FC236}">
                <a16:creationId xmlns:a16="http://schemas.microsoft.com/office/drawing/2014/main" id="{646BC451-7E4F-B048-8DD5-1B5C2020FB9E}"/>
              </a:ext>
            </a:extLst>
          </p:cNvPr>
          <p:cNvPicPr>
            <a:picLocks noChangeAspect="1"/>
          </p:cNvPicPr>
          <p:nvPr/>
        </p:nvPicPr>
        <p:blipFill>
          <a:blip r:embed="rId3"/>
          <a:stretch>
            <a:fillRect/>
          </a:stretch>
        </p:blipFill>
        <p:spPr>
          <a:xfrm>
            <a:off x="2292925" y="3798874"/>
            <a:ext cx="674540" cy="632381"/>
          </a:xfrm>
          <a:prstGeom prst="rect">
            <a:avLst/>
          </a:prstGeom>
        </p:spPr>
      </p:pic>
      <p:pic>
        <p:nvPicPr>
          <p:cNvPr id="13" name="Picture 12" descr="A close up of a logo&#10;&#10;Description automatically generated">
            <a:extLst>
              <a:ext uri="{FF2B5EF4-FFF2-40B4-BE49-F238E27FC236}">
                <a16:creationId xmlns:a16="http://schemas.microsoft.com/office/drawing/2014/main" id="{CD8B03DB-51C3-F74F-9574-646D4D5C239F}"/>
              </a:ext>
            </a:extLst>
          </p:cNvPr>
          <p:cNvPicPr>
            <a:picLocks noChangeAspect="1"/>
          </p:cNvPicPr>
          <p:nvPr/>
        </p:nvPicPr>
        <p:blipFill>
          <a:blip r:embed="rId4"/>
          <a:stretch>
            <a:fillRect/>
          </a:stretch>
        </p:blipFill>
        <p:spPr>
          <a:xfrm>
            <a:off x="2265519" y="1991651"/>
            <a:ext cx="671398" cy="629436"/>
          </a:xfrm>
          <a:prstGeom prst="rect">
            <a:avLst/>
          </a:prstGeom>
        </p:spPr>
      </p:pic>
    </p:spTree>
    <p:extLst>
      <p:ext uri="{BB962C8B-B14F-4D97-AF65-F5344CB8AC3E}">
        <p14:creationId xmlns:p14="http://schemas.microsoft.com/office/powerpoint/2010/main" val="108750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ght Triangle 1">
            <a:extLst>
              <a:ext uri="{FF2B5EF4-FFF2-40B4-BE49-F238E27FC236}">
                <a16:creationId xmlns:a16="http://schemas.microsoft.com/office/drawing/2014/main" id="{23DB39CF-FD0C-D041-ADC8-7DFD3AF414A0}"/>
              </a:ext>
            </a:extLst>
          </p:cNvPr>
          <p:cNvSpPr/>
          <p:nvPr/>
        </p:nvSpPr>
        <p:spPr>
          <a:xfrm rot="5400000">
            <a:off x="-1" y="-1"/>
            <a:ext cx="6122504" cy="6122504"/>
          </a:xfrm>
          <a:prstGeom prst="rtTriangle">
            <a:avLst/>
          </a:prstGeom>
          <a:solidFill>
            <a:srgbClr val="D7DF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0DFEF016-1CE1-CB43-87A2-EECECFF51345}"/>
              </a:ext>
            </a:extLst>
          </p:cNvPr>
          <p:cNvSpPr txBox="1"/>
          <p:nvPr/>
        </p:nvSpPr>
        <p:spPr>
          <a:xfrm>
            <a:off x="422015" y="882819"/>
            <a:ext cx="4149985" cy="1443408"/>
          </a:xfrm>
          <a:prstGeom prst="rect">
            <a:avLst/>
          </a:prstGeom>
          <a:noFill/>
        </p:spPr>
        <p:txBody>
          <a:bodyPr wrap="square" rtlCol="0">
            <a:spAutoFit/>
          </a:bodyPr>
          <a:lstStyle/>
          <a:p>
            <a:pPr>
              <a:lnSpc>
                <a:spcPts val="3500"/>
              </a:lnSpc>
            </a:pPr>
            <a:r>
              <a:rPr lang="en-US" sz="4000" b="1" dirty="0">
                <a:solidFill>
                  <a:srgbClr val="242061"/>
                </a:solidFill>
                <a:latin typeface="Arial" panose="020B0604020202020204" pitchFamily="34" charset="0"/>
                <a:cs typeface="Arial" panose="020B0604020202020204" pitchFamily="34" charset="0"/>
              </a:rPr>
              <a:t>HOW YOU </a:t>
            </a:r>
            <a:br>
              <a:rPr lang="en-US" sz="4000" b="1" dirty="0">
                <a:solidFill>
                  <a:srgbClr val="242061"/>
                </a:solidFill>
                <a:latin typeface="Arial" panose="020B0604020202020204" pitchFamily="34" charset="0"/>
                <a:cs typeface="Arial" panose="020B0604020202020204" pitchFamily="34" charset="0"/>
              </a:rPr>
            </a:br>
            <a:r>
              <a:rPr lang="en-US" sz="4000" b="1" dirty="0">
                <a:solidFill>
                  <a:srgbClr val="242061"/>
                </a:solidFill>
                <a:latin typeface="Arial" panose="020B0604020202020204" pitchFamily="34" charset="0"/>
                <a:cs typeface="Arial" panose="020B0604020202020204" pitchFamily="34" charset="0"/>
              </a:rPr>
              <a:t>CAN USE </a:t>
            </a:r>
            <a:br>
              <a:rPr lang="en-US" sz="4000" b="1" dirty="0">
                <a:solidFill>
                  <a:srgbClr val="242061"/>
                </a:solidFill>
                <a:latin typeface="Arial" panose="020B0604020202020204" pitchFamily="34" charset="0"/>
                <a:cs typeface="Arial" panose="020B0604020202020204" pitchFamily="34" charset="0"/>
              </a:rPr>
            </a:br>
            <a:r>
              <a:rPr lang="en-US" sz="4000" b="1" dirty="0">
                <a:solidFill>
                  <a:srgbClr val="242061"/>
                </a:solidFill>
                <a:latin typeface="Arial" panose="020B0604020202020204" pitchFamily="34" charset="0"/>
                <a:cs typeface="Arial" panose="020B0604020202020204" pitchFamily="34" charset="0"/>
              </a:rPr>
              <a:t>THIS TOOL</a:t>
            </a:r>
          </a:p>
        </p:txBody>
      </p:sp>
      <p:sp>
        <p:nvSpPr>
          <p:cNvPr id="22" name="TextBox 6">
            <a:extLst>
              <a:ext uri="{FF2B5EF4-FFF2-40B4-BE49-F238E27FC236}">
                <a16:creationId xmlns:a16="http://schemas.microsoft.com/office/drawing/2014/main" id="{8923E1AB-F41B-5248-9B93-A19F944CA002}"/>
              </a:ext>
            </a:extLst>
          </p:cNvPr>
          <p:cNvSpPr txBox="1"/>
          <p:nvPr/>
        </p:nvSpPr>
        <p:spPr>
          <a:xfrm>
            <a:off x="5059070" y="2855429"/>
            <a:ext cx="3180469" cy="2677656"/>
          </a:xfrm>
          <a:prstGeom prst="rect">
            <a:avLst/>
          </a:prstGeom>
          <a:noFill/>
        </p:spPr>
        <p:txBody>
          <a:bodyPr wrap="square"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srgbClr val="242061"/>
                </a:solidFill>
                <a:latin typeface="Arial" panose="020B0604020202020204" pitchFamily="34" charset="0"/>
                <a:cs typeface="Arial" panose="020B0604020202020204" pitchFamily="34" charset="0"/>
              </a:rPr>
              <a:t>Edit </a:t>
            </a:r>
            <a:r>
              <a:rPr lang="en-US" sz="1200" dirty="0">
                <a:solidFill>
                  <a:srgbClr val="242061"/>
                </a:solidFill>
                <a:latin typeface="Arial" panose="020B0604020202020204" pitchFamily="34" charset="0"/>
                <a:cs typeface="Arial" panose="020B0604020202020204" pitchFamily="34" charset="0"/>
              </a:rPr>
              <a:t>the evaluation questions to make them your own. Think about what kind of feedback you want to get from participants.</a:t>
            </a:r>
          </a:p>
          <a:p>
            <a:endParaRPr lang="en-US" sz="1200" dirty="0">
              <a:solidFill>
                <a:srgbClr val="242061"/>
              </a:solidFill>
              <a:latin typeface="Arial" panose="020B0604020202020204" pitchFamily="34" charset="0"/>
              <a:cs typeface="Arial" panose="020B0604020202020204" pitchFamily="34" charset="0"/>
            </a:endParaRPr>
          </a:p>
          <a:p>
            <a:endParaRPr lang="en-US" sz="1200" dirty="0">
              <a:solidFill>
                <a:srgbClr val="242061"/>
              </a:solidFill>
              <a:latin typeface="Arial" panose="020B0604020202020204" pitchFamily="34" charset="0"/>
              <a:cs typeface="Arial" panose="020B0604020202020204" pitchFamily="34" charset="0"/>
            </a:endParaRPr>
          </a:p>
          <a:p>
            <a:r>
              <a:rPr lang="en-US" sz="1200" b="1" dirty="0">
                <a:solidFill>
                  <a:srgbClr val="242061"/>
                </a:solidFill>
                <a:latin typeface="Arial" panose="020B0604020202020204" pitchFamily="34" charset="0"/>
                <a:cs typeface="Arial" panose="020B0604020202020204" pitchFamily="34" charset="0"/>
              </a:rPr>
              <a:t>Bring </a:t>
            </a:r>
            <a:r>
              <a:rPr lang="en-US" sz="1200" dirty="0">
                <a:solidFill>
                  <a:srgbClr val="242061"/>
                </a:solidFill>
                <a:latin typeface="Arial" panose="020B0604020202020204" pitchFamily="34" charset="0"/>
                <a:cs typeface="Arial" panose="020B0604020202020204" pitchFamily="34" charset="0"/>
              </a:rPr>
              <a:t>the evaluation results to your next OHT planning meeting! Use them as a tool to understand the perspective.</a:t>
            </a:r>
          </a:p>
          <a:p>
            <a:endParaRPr lang="en-US" sz="1200" dirty="0">
              <a:solidFill>
                <a:srgbClr val="242061"/>
              </a:solidFill>
              <a:latin typeface="Arial" panose="020B0604020202020204" pitchFamily="34" charset="0"/>
              <a:cs typeface="Arial" panose="020B0604020202020204" pitchFamily="34" charset="0"/>
            </a:endParaRPr>
          </a:p>
          <a:p>
            <a:endParaRPr lang="en-US" sz="1200" dirty="0">
              <a:solidFill>
                <a:srgbClr val="242061"/>
              </a:solidFill>
              <a:latin typeface="Arial" panose="020B0604020202020204" pitchFamily="34" charset="0"/>
              <a:cs typeface="Arial" panose="020B0604020202020204" pitchFamily="34" charset="0"/>
            </a:endParaRPr>
          </a:p>
          <a:p>
            <a:r>
              <a:rPr lang="en-US" sz="1200" b="1" dirty="0">
                <a:solidFill>
                  <a:srgbClr val="242061"/>
                </a:solidFill>
                <a:latin typeface="Arial" panose="020B0604020202020204" pitchFamily="34" charset="0"/>
                <a:cs typeface="Arial" panose="020B0604020202020204" pitchFamily="34" charset="0"/>
              </a:rPr>
              <a:t>Share with your partners. </a:t>
            </a:r>
            <a:r>
              <a:rPr lang="en-US" sz="1200" dirty="0">
                <a:solidFill>
                  <a:srgbClr val="242061"/>
                </a:solidFill>
                <a:latin typeface="Arial" panose="020B0604020202020204" pitchFamily="34" charset="0"/>
                <a:cs typeface="Arial" panose="020B0604020202020204" pitchFamily="34" charset="0"/>
              </a:rPr>
              <a:t>Summarize the results and give the group a sense of what is shared and what perspectives stood out. </a:t>
            </a:r>
          </a:p>
          <a:p>
            <a:endParaRPr lang="en-US" sz="1200" dirty="0">
              <a:solidFill>
                <a:srgbClr val="242061"/>
              </a:solidFill>
              <a:latin typeface="Arial" panose="020B0604020202020204" pitchFamily="34" charset="0"/>
              <a:cs typeface="Arial" panose="020B0604020202020204" pitchFamily="34" charset="0"/>
            </a:endParaRPr>
          </a:p>
        </p:txBody>
      </p:sp>
      <p:sp>
        <p:nvSpPr>
          <p:cNvPr id="50" name="Rectangle 49">
            <a:extLst>
              <a:ext uri="{FF2B5EF4-FFF2-40B4-BE49-F238E27FC236}">
                <a16:creationId xmlns:a16="http://schemas.microsoft.com/office/drawing/2014/main" id="{6D2520A6-7A5D-D848-BD17-41514451C4E1}"/>
              </a:ext>
            </a:extLst>
          </p:cNvPr>
          <p:cNvSpPr/>
          <p:nvPr/>
        </p:nvSpPr>
        <p:spPr>
          <a:xfrm>
            <a:off x="4457701" y="2916457"/>
            <a:ext cx="531744" cy="531744"/>
          </a:xfrm>
          <a:prstGeom prst="rect">
            <a:avLst/>
          </a:prstGeom>
          <a:solidFill>
            <a:srgbClr val="2420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A55DA3E3-3296-BE43-977B-0DEDCBE9927E}"/>
              </a:ext>
            </a:extLst>
          </p:cNvPr>
          <p:cNvSpPr/>
          <p:nvPr/>
        </p:nvSpPr>
        <p:spPr>
          <a:xfrm>
            <a:off x="4463670" y="3852000"/>
            <a:ext cx="531744" cy="531744"/>
          </a:xfrm>
          <a:prstGeom prst="rect">
            <a:avLst/>
          </a:prstGeom>
          <a:solidFill>
            <a:srgbClr val="2420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14735C7C-C828-FE4E-8FF0-9F1ACDA62217}"/>
              </a:ext>
            </a:extLst>
          </p:cNvPr>
          <p:cNvSpPr/>
          <p:nvPr/>
        </p:nvSpPr>
        <p:spPr>
          <a:xfrm>
            <a:off x="4463670" y="4750013"/>
            <a:ext cx="531744" cy="531744"/>
          </a:xfrm>
          <a:prstGeom prst="rect">
            <a:avLst/>
          </a:prstGeom>
          <a:solidFill>
            <a:srgbClr val="2420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5" name="Picture 54" descr="A close up of a logo&#10;&#10;Description automatically generated">
            <a:extLst>
              <a:ext uri="{FF2B5EF4-FFF2-40B4-BE49-F238E27FC236}">
                <a16:creationId xmlns:a16="http://schemas.microsoft.com/office/drawing/2014/main" id="{0D68571A-D9CF-A248-9FD6-D3B225C792E9}"/>
              </a:ext>
            </a:extLst>
          </p:cNvPr>
          <p:cNvPicPr>
            <a:picLocks noChangeAspect="1"/>
          </p:cNvPicPr>
          <p:nvPr/>
        </p:nvPicPr>
        <p:blipFill>
          <a:blip r:embed="rId2"/>
          <a:stretch>
            <a:fillRect/>
          </a:stretch>
        </p:blipFill>
        <p:spPr>
          <a:xfrm>
            <a:off x="4362784" y="3747819"/>
            <a:ext cx="741897" cy="695528"/>
          </a:xfrm>
          <a:prstGeom prst="rect">
            <a:avLst/>
          </a:prstGeom>
        </p:spPr>
      </p:pic>
      <p:pic>
        <p:nvPicPr>
          <p:cNvPr id="57" name="Picture 56" descr="A close up of a logo&#10;&#10;Description automatically generated">
            <a:extLst>
              <a:ext uri="{FF2B5EF4-FFF2-40B4-BE49-F238E27FC236}">
                <a16:creationId xmlns:a16="http://schemas.microsoft.com/office/drawing/2014/main" id="{41952F35-F2FF-A849-A4A3-2363FACB1734}"/>
              </a:ext>
            </a:extLst>
          </p:cNvPr>
          <p:cNvPicPr>
            <a:picLocks noChangeAspect="1"/>
          </p:cNvPicPr>
          <p:nvPr/>
        </p:nvPicPr>
        <p:blipFill>
          <a:blip r:embed="rId3"/>
          <a:stretch>
            <a:fillRect/>
          </a:stretch>
        </p:blipFill>
        <p:spPr>
          <a:xfrm>
            <a:off x="4352624" y="4671619"/>
            <a:ext cx="741897" cy="695528"/>
          </a:xfrm>
          <a:prstGeom prst="rect">
            <a:avLst/>
          </a:prstGeom>
        </p:spPr>
      </p:pic>
      <p:pic>
        <p:nvPicPr>
          <p:cNvPr id="61" name="Picture 60" descr="A close up of a logo&#10;&#10;Description automatically generated">
            <a:extLst>
              <a:ext uri="{FF2B5EF4-FFF2-40B4-BE49-F238E27FC236}">
                <a16:creationId xmlns:a16="http://schemas.microsoft.com/office/drawing/2014/main" id="{D6B99A49-3972-0F4E-8F36-1143235AFFD2}"/>
              </a:ext>
            </a:extLst>
          </p:cNvPr>
          <p:cNvPicPr>
            <a:picLocks noChangeAspect="1"/>
          </p:cNvPicPr>
          <p:nvPr/>
        </p:nvPicPr>
        <p:blipFill>
          <a:blip r:embed="rId4"/>
          <a:stretch>
            <a:fillRect/>
          </a:stretch>
        </p:blipFill>
        <p:spPr>
          <a:xfrm>
            <a:off x="4343497" y="2812282"/>
            <a:ext cx="741898" cy="695529"/>
          </a:xfrm>
          <a:prstGeom prst="rect">
            <a:avLst/>
          </a:prstGeom>
        </p:spPr>
      </p:pic>
    </p:spTree>
    <p:extLst>
      <p:ext uri="{BB962C8B-B14F-4D97-AF65-F5344CB8AC3E}">
        <p14:creationId xmlns:p14="http://schemas.microsoft.com/office/powerpoint/2010/main" val="991909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Picture 31"/>
          <p:cNvPicPr>
            <a:picLocks noChangeAspect="1"/>
          </p:cNvPicPr>
          <p:nvPr/>
        </p:nvPicPr>
        <p:blipFill>
          <a:blip r:embed="rId3"/>
          <a:stretch>
            <a:fillRect/>
          </a:stretch>
        </p:blipFill>
        <p:spPr>
          <a:xfrm>
            <a:off x="848041" y="1392057"/>
            <a:ext cx="3357148" cy="4435461"/>
          </a:xfrm>
          <a:prstGeom prst="rect">
            <a:avLst/>
          </a:prstGeom>
        </p:spPr>
      </p:pic>
      <p:pic>
        <p:nvPicPr>
          <p:cNvPr id="31" name="Picture 30"/>
          <p:cNvPicPr>
            <a:picLocks noChangeAspect="1"/>
          </p:cNvPicPr>
          <p:nvPr/>
        </p:nvPicPr>
        <p:blipFill>
          <a:blip r:embed="rId4"/>
          <a:stretch>
            <a:fillRect/>
          </a:stretch>
        </p:blipFill>
        <p:spPr>
          <a:xfrm>
            <a:off x="4955025" y="1382437"/>
            <a:ext cx="3560325" cy="3966627"/>
          </a:xfrm>
          <a:prstGeom prst="rect">
            <a:avLst/>
          </a:prstGeom>
        </p:spPr>
      </p:pic>
      <p:sp>
        <p:nvSpPr>
          <p:cNvPr id="3" name="Slide Number Placeholder 2"/>
          <p:cNvSpPr>
            <a:spLocks noGrp="1"/>
          </p:cNvSpPr>
          <p:nvPr>
            <p:ph type="sldNum" sz="quarter" idx="12"/>
          </p:nvPr>
        </p:nvSpPr>
        <p:spPr/>
        <p:txBody>
          <a:bodyPr/>
          <a:lstStyle/>
          <a:p>
            <a:fld id="{6B39BC17-A734-A748-B23F-E2E693D5C461}" type="slidenum">
              <a:rPr lang="en-US" smtClean="0">
                <a:solidFill>
                  <a:prstClr val="white"/>
                </a:solidFill>
              </a:rPr>
              <a:pPr/>
              <a:t>5</a:t>
            </a:fld>
            <a:endParaRPr lang="en-US">
              <a:solidFill>
                <a:prstClr val="white"/>
              </a:solidFill>
            </a:endParaRPr>
          </a:p>
        </p:txBody>
      </p:sp>
      <p:sp>
        <p:nvSpPr>
          <p:cNvPr id="12" name="Content Placeholder 2">
            <a:extLst>
              <a:ext uri="{FF2B5EF4-FFF2-40B4-BE49-F238E27FC236}">
                <a16:creationId xmlns:a16="http://schemas.microsoft.com/office/drawing/2014/main" id="{16B8DFA7-D57D-B548-A626-B3325EB2E94D}"/>
              </a:ext>
            </a:extLst>
          </p:cNvPr>
          <p:cNvSpPr txBox="1">
            <a:spLocks/>
          </p:cNvSpPr>
          <p:nvPr/>
        </p:nvSpPr>
        <p:spPr>
          <a:xfrm>
            <a:off x="684432" y="730551"/>
            <a:ext cx="8459568" cy="575385"/>
          </a:xfrm>
          <a:prstGeom prst="rect">
            <a:avLst/>
          </a:prstGeom>
        </p:spPr>
        <p:txBody>
          <a:bodyPr vert="horz" lIns="91440" tIns="45720" rIns="91440" bIns="45720" rtlCol="0" anchor="t">
            <a:noAutofit/>
          </a:bodyPr>
          <a:lstStyle>
            <a:lvl1pPr marL="0" indent="0" algn="l" defTabSz="914400" rtl="0" eaLnBrk="1" latinLnBrk="0" hangingPunct="1">
              <a:lnSpc>
                <a:spcPct val="90000"/>
              </a:lnSpc>
              <a:spcBef>
                <a:spcPts val="0"/>
              </a:spcBef>
              <a:spcAft>
                <a:spcPts val="1800"/>
              </a:spcAft>
              <a:buFont typeface="Arial" panose="020B0604020202020204" pitchFamily="34" charset="0"/>
              <a:buNone/>
              <a:defRPr sz="2800" kern="1200">
                <a:solidFill>
                  <a:schemeClr val="tx1">
                    <a:lumMod val="50000"/>
                    <a:lumOff val="50000"/>
                  </a:schemeClr>
                </a:solidFill>
                <a:latin typeface="+mj-lt"/>
                <a:ea typeface="+mn-ea"/>
                <a:cs typeface="+mn-cs"/>
              </a:defRPr>
            </a:lvl1pPr>
            <a:lvl2pPr marL="457200" indent="0" algn="l" defTabSz="914400" rtl="0" eaLnBrk="1" latinLnBrk="0" hangingPunct="1">
              <a:lnSpc>
                <a:spcPct val="90000"/>
              </a:lnSpc>
              <a:spcBef>
                <a:spcPts val="0"/>
              </a:spcBef>
              <a:spcAft>
                <a:spcPts val="1800"/>
              </a:spcAft>
              <a:buFont typeface="Arial" panose="020B0604020202020204" pitchFamily="34" charset="0"/>
              <a:buNone/>
              <a:defRPr sz="2400" kern="1200">
                <a:solidFill>
                  <a:schemeClr val="tx1">
                    <a:lumMod val="50000"/>
                    <a:lumOff val="50000"/>
                  </a:schemeClr>
                </a:solidFill>
                <a:latin typeface="+mj-lt"/>
                <a:ea typeface="+mn-ea"/>
                <a:cs typeface="+mn-cs"/>
              </a:defRPr>
            </a:lvl2pPr>
            <a:lvl3pPr marL="914400" indent="0" algn="l" defTabSz="914400" rtl="0" eaLnBrk="1" latinLnBrk="0" hangingPunct="1">
              <a:lnSpc>
                <a:spcPct val="90000"/>
              </a:lnSpc>
              <a:spcBef>
                <a:spcPts val="0"/>
              </a:spcBef>
              <a:spcAft>
                <a:spcPts val="1800"/>
              </a:spcAft>
              <a:buFont typeface="Arial" panose="020B0604020202020204" pitchFamily="34" charset="0"/>
              <a:buNone/>
              <a:defRPr sz="2000" kern="1200">
                <a:solidFill>
                  <a:schemeClr val="tx1">
                    <a:lumMod val="50000"/>
                    <a:lumOff val="50000"/>
                  </a:schemeClr>
                </a:solidFill>
                <a:latin typeface="+mj-lt"/>
                <a:ea typeface="+mn-ea"/>
                <a:cs typeface="+mn-cs"/>
              </a:defRPr>
            </a:lvl3pPr>
            <a:lvl4pPr marL="1371600" indent="0" algn="l" defTabSz="914400" rtl="0" eaLnBrk="1" latinLnBrk="0" hangingPunct="1">
              <a:lnSpc>
                <a:spcPct val="90000"/>
              </a:lnSpc>
              <a:spcBef>
                <a:spcPts val="0"/>
              </a:spcBef>
              <a:spcAft>
                <a:spcPts val="1800"/>
              </a:spcAft>
              <a:buFont typeface="Arial" panose="020B0604020202020204" pitchFamily="34" charset="0"/>
              <a:buNone/>
              <a:defRPr sz="1800" kern="1200">
                <a:solidFill>
                  <a:schemeClr val="tx1">
                    <a:lumMod val="50000"/>
                    <a:lumOff val="50000"/>
                  </a:schemeClr>
                </a:solidFill>
                <a:latin typeface="+mj-lt"/>
                <a:ea typeface="+mn-ea"/>
                <a:cs typeface="+mn-cs"/>
              </a:defRPr>
            </a:lvl4pPr>
            <a:lvl5pPr marL="1828800" indent="0" algn="l" defTabSz="914400" rtl="0" eaLnBrk="1" latinLnBrk="0" hangingPunct="1">
              <a:lnSpc>
                <a:spcPct val="90000"/>
              </a:lnSpc>
              <a:spcBef>
                <a:spcPts val="0"/>
              </a:spcBef>
              <a:spcAft>
                <a:spcPts val="1800"/>
              </a:spcAft>
              <a:buFont typeface="Arial" panose="020B0604020202020204" pitchFamily="34" charset="0"/>
              <a:buNone/>
              <a:defRPr sz="1800" kern="1200">
                <a:solidFill>
                  <a:schemeClr val="tx1">
                    <a:lumMod val="50000"/>
                    <a:lumOff val="50000"/>
                  </a:schemeClr>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spcAft>
                <a:spcPts val="600"/>
              </a:spcAft>
            </a:pPr>
            <a:r>
              <a:rPr lang="en-US" dirty="0">
                <a:solidFill>
                  <a:schemeClr val="tx1"/>
                </a:solidFill>
                <a:latin typeface="Arial" panose="020B0604020202020204" pitchFamily="34" charset="0"/>
                <a:cs typeface="Arial" panose="020B0604020202020204" pitchFamily="34" charset="0"/>
              </a:rPr>
              <a:t>OUR EXAMPLES</a:t>
            </a:r>
          </a:p>
        </p:txBody>
      </p:sp>
      <p:pic>
        <p:nvPicPr>
          <p:cNvPr id="15" name="Picture 14">
            <a:extLst>
              <a:ext uri="{FF2B5EF4-FFF2-40B4-BE49-F238E27FC236}">
                <a16:creationId xmlns:a16="http://schemas.microsoft.com/office/drawing/2014/main" id="{480E3680-C5CB-0044-8C24-2BB8E033D969}"/>
              </a:ext>
            </a:extLst>
          </p:cNvPr>
          <p:cNvPicPr>
            <a:picLocks noChangeAspect="1"/>
          </p:cNvPicPr>
          <p:nvPr/>
        </p:nvPicPr>
        <p:blipFill>
          <a:blip r:embed="rId5"/>
          <a:stretch>
            <a:fillRect/>
          </a:stretch>
        </p:blipFill>
        <p:spPr>
          <a:xfrm>
            <a:off x="101538" y="109459"/>
            <a:ext cx="1057838" cy="538392"/>
          </a:xfrm>
          <a:prstGeom prst="rect">
            <a:avLst/>
          </a:prstGeom>
        </p:spPr>
      </p:pic>
      <p:sp>
        <p:nvSpPr>
          <p:cNvPr id="9" name="Rectangle 8"/>
          <p:cNvSpPr/>
          <p:nvPr/>
        </p:nvSpPr>
        <p:spPr>
          <a:xfrm>
            <a:off x="5841255" y="6535388"/>
            <a:ext cx="4572000" cy="276999"/>
          </a:xfrm>
          <a:prstGeom prst="rect">
            <a:avLst/>
          </a:prstGeom>
        </p:spPr>
        <p:txBody>
          <a:bodyPr>
            <a:spAutoFit/>
          </a:bodyPr>
          <a:lstStyle/>
          <a:p>
            <a:r>
              <a:rPr lang="en-US" sz="1200" dirty="0">
                <a:solidFill>
                  <a:prstClr val="black"/>
                </a:solidFill>
                <a:latin typeface="Arial" panose="020B0604020202020204" pitchFamily="34" charset="0"/>
                <a:cs typeface="Arial" panose="020B0604020202020204" pitchFamily="34" charset="0"/>
              </a:rPr>
              <a:t>Contact us @ </a:t>
            </a:r>
            <a:r>
              <a:rPr lang="en-US" sz="1200" dirty="0">
                <a:solidFill>
                  <a:prstClr val="black"/>
                </a:solidFill>
                <a:latin typeface="Arial" panose="020B0604020202020204" pitchFamily="34" charset="0"/>
                <a:cs typeface="Arial" panose="020B0604020202020204" pitchFamily="34" charset="0"/>
                <a:hlinkClick r:id="rId6"/>
              </a:rPr>
              <a:t>www.healthcommons.ca/contact</a:t>
            </a:r>
            <a:endParaRPr lang="en-US" sz="1200" dirty="0">
              <a:solidFill>
                <a:prstClr val="black"/>
              </a:solidFill>
              <a:latin typeface="Arial" panose="020B0604020202020204" pitchFamily="34" charset="0"/>
              <a:cs typeface="Arial" panose="020B0604020202020204" pitchFamily="34" charset="0"/>
            </a:endParaRPr>
          </a:p>
        </p:txBody>
      </p:sp>
      <p:sp>
        <p:nvSpPr>
          <p:cNvPr id="22" name="TextBox 21"/>
          <p:cNvSpPr txBox="1"/>
          <p:nvPr/>
        </p:nvSpPr>
        <p:spPr>
          <a:xfrm>
            <a:off x="1669068" y="3137125"/>
            <a:ext cx="336343" cy="307777"/>
          </a:xfrm>
          <a:prstGeom prst="rect">
            <a:avLst/>
          </a:prstGeom>
          <a:noFill/>
        </p:spPr>
        <p:txBody>
          <a:bodyPr wrap="square" rtlCol="0">
            <a:spAutoFit/>
          </a:bodyPr>
          <a:lstStyle/>
          <a:p>
            <a:pPr algn="ctr"/>
            <a:r>
              <a:rPr lang="en-US" sz="1400" b="1" dirty="0">
                <a:solidFill>
                  <a:srgbClr val="2F5597"/>
                </a:solidFill>
                <a:latin typeface="Century Gothic" panose="020B0502020202020204" pitchFamily="34" charset="0"/>
              </a:rPr>
              <a:t>x</a:t>
            </a:r>
          </a:p>
        </p:txBody>
      </p:sp>
      <p:sp>
        <p:nvSpPr>
          <p:cNvPr id="23" name="TextBox 22"/>
          <p:cNvSpPr txBox="1"/>
          <p:nvPr/>
        </p:nvSpPr>
        <p:spPr>
          <a:xfrm>
            <a:off x="1669068" y="2300139"/>
            <a:ext cx="304850" cy="307777"/>
          </a:xfrm>
          <a:prstGeom prst="rect">
            <a:avLst/>
          </a:prstGeom>
          <a:noFill/>
        </p:spPr>
        <p:txBody>
          <a:bodyPr wrap="square" rtlCol="0">
            <a:spAutoFit/>
          </a:bodyPr>
          <a:lstStyle/>
          <a:p>
            <a:pPr algn="ctr"/>
            <a:r>
              <a:rPr lang="en-US" sz="1400" b="1" dirty="0">
                <a:solidFill>
                  <a:srgbClr val="2F5597"/>
                </a:solidFill>
                <a:latin typeface="Century Gothic" panose="020B0502020202020204" pitchFamily="34" charset="0"/>
              </a:rPr>
              <a:t>x</a:t>
            </a:r>
          </a:p>
        </p:txBody>
      </p:sp>
      <p:sp>
        <p:nvSpPr>
          <p:cNvPr id="24" name="TextBox 23"/>
          <p:cNvSpPr txBox="1"/>
          <p:nvPr/>
        </p:nvSpPr>
        <p:spPr>
          <a:xfrm>
            <a:off x="1159376" y="4001385"/>
            <a:ext cx="273356" cy="307777"/>
          </a:xfrm>
          <a:prstGeom prst="rect">
            <a:avLst/>
          </a:prstGeom>
          <a:noFill/>
        </p:spPr>
        <p:txBody>
          <a:bodyPr wrap="square" rtlCol="0">
            <a:spAutoFit/>
          </a:bodyPr>
          <a:lstStyle/>
          <a:p>
            <a:pPr algn="ctr"/>
            <a:r>
              <a:rPr lang="en-US" sz="1400" b="1" dirty="0">
                <a:solidFill>
                  <a:srgbClr val="2F5597"/>
                </a:solidFill>
                <a:latin typeface="Century Gothic" panose="020B0502020202020204" pitchFamily="34" charset="0"/>
              </a:rPr>
              <a:t>x</a:t>
            </a:r>
          </a:p>
        </p:txBody>
      </p:sp>
      <p:sp>
        <p:nvSpPr>
          <p:cNvPr id="25" name="TextBox 24"/>
          <p:cNvSpPr txBox="1"/>
          <p:nvPr/>
        </p:nvSpPr>
        <p:spPr>
          <a:xfrm>
            <a:off x="1008213" y="4813359"/>
            <a:ext cx="3648643" cy="523220"/>
          </a:xfrm>
          <a:prstGeom prst="rect">
            <a:avLst/>
          </a:prstGeom>
          <a:noFill/>
        </p:spPr>
        <p:txBody>
          <a:bodyPr wrap="square" rtlCol="0">
            <a:spAutoFit/>
          </a:bodyPr>
          <a:lstStyle/>
          <a:p>
            <a:r>
              <a:rPr lang="en-US" sz="1400" dirty="0">
                <a:solidFill>
                  <a:srgbClr val="4472C4">
                    <a:lumMod val="75000"/>
                  </a:srgbClr>
                </a:solidFill>
                <a:latin typeface="Segoe Script" panose="030B0504020000000003" pitchFamily="66" charset="0"/>
              </a:rPr>
              <a:t>Mapping resources in the community.</a:t>
            </a:r>
          </a:p>
        </p:txBody>
      </p:sp>
      <p:sp>
        <p:nvSpPr>
          <p:cNvPr id="26" name="TextBox 25"/>
          <p:cNvSpPr txBox="1"/>
          <p:nvPr/>
        </p:nvSpPr>
        <p:spPr>
          <a:xfrm>
            <a:off x="1019278" y="5777874"/>
            <a:ext cx="3334828" cy="523220"/>
          </a:xfrm>
          <a:prstGeom prst="rect">
            <a:avLst/>
          </a:prstGeom>
          <a:noFill/>
        </p:spPr>
        <p:txBody>
          <a:bodyPr wrap="square" rtlCol="0">
            <a:spAutoFit/>
          </a:bodyPr>
          <a:lstStyle/>
          <a:p>
            <a:r>
              <a:rPr lang="en-US" sz="1400" dirty="0">
                <a:solidFill>
                  <a:srgbClr val="4472C4">
                    <a:lumMod val="75000"/>
                  </a:srgbClr>
                </a:solidFill>
                <a:latin typeface="Segoe Script" panose="030B0504020000000003" pitchFamily="66" charset="0"/>
              </a:rPr>
              <a:t>More time for informal networking.</a:t>
            </a:r>
          </a:p>
        </p:txBody>
      </p:sp>
      <p:sp>
        <p:nvSpPr>
          <p:cNvPr id="5" name="Oval 4"/>
          <p:cNvSpPr/>
          <p:nvPr/>
        </p:nvSpPr>
        <p:spPr>
          <a:xfrm>
            <a:off x="7374679" y="2454027"/>
            <a:ext cx="110168" cy="116757"/>
          </a:xfrm>
          <a:prstGeom prst="ellipse">
            <a:avLst/>
          </a:prstGeom>
          <a:solidFill>
            <a:srgbClr val="2F55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 name="Oval 26"/>
          <p:cNvSpPr/>
          <p:nvPr/>
        </p:nvSpPr>
        <p:spPr>
          <a:xfrm>
            <a:off x="7628623" y="4056687"/>
            <a:ext cx="110168" cy="116757"/>
          </a:xfrm>
          <a:prstGeom prst="ellipse">
            <a:avLst/>
          </a:prstGeom>
          <a:solidFill>
            <a:srgbClr val="2F55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8" name="Oval 27"/>
          <p:cNvSpPr/>
          <p:nvPr/>
        </p:nvSpPr>
        <p:spPr>
          <a:xfrm>
            <a:off x="7738791" y="3237956"/>
            <a:ext cx="110168" cy="116757"/>
          </a:xfrm>
          <a:prstGeom prst="ellipse">
            <a:avLst/>
          </a:prstGeom>
          <a:solidFill>
            <a:srgbClr val="2F55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 name="Oval 28"/>
          <p:cNvSpPr/>
          <p:nvPr/>
        </p:nvSpPr>
        <p:spPr>
          <a:xfrm>
            <a:off x="7443293" y="4710718"/>
            <a:ext cx="110168" cy="116757"/>
          </a:xfrm>
          <a:prstGeom prst="ellipse">
            <a:avLst/>
          </a:prstGeom>
          <a:solidFill>
            <a:srgbClr val="2F55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3" name="TextBox 32"/>
          <p:cNvSpPr txBox="1"/>
          <p:nvPr/>
        </p:nvSpPr>
        <p:spPr>
          <a:xfrm>
            <a:off x="4955025" y="5276092"/>
            <a:ext cx="3698322" cy="738664"/>
          </a:xfrm>
          <a:prstGeom prst="rect">
            <a:avLst/>
          </a:prstGeom>
          <a:noFill/>
        </p:spPr>
        <p:txBody>
          <a:bodyPr wrap="square" rtlCol="0">
            <a:spAutoFit/>
          </a:bodyPr>
          <a:lstStyle/>
          <a:p>
            <a:r>
              <a:rPr lang="en-US" sz="1400" dirty="0">
                <a:solidFill>
                  <a:srgbClr val="4472C4">
                    <a:lumMod val="75000"/>
                  </a:srgbClr>
                </a:solidFill>
                <a:latin typeface="Segoe Script" panose="030B0504020000000003" pitchFamily="66" charset="0"/>
              </a:rPr>
              <a:t>Sharing resources that are meaningful to me in the community.</a:t>
            </a:r>
          </a:p>
        </p:txBody>
      </p:sp>
      <p:sp>
        <p:nvSpPr>
          <p:cNvPr id="37" name="Rounded Rectangle 12">
            <a:extLst>
              <a:ext uri="{FF2B5EF4-FFF2-40B4-BE49-F238E27FC236}">
                <a16:creationId xmlns:a16="http://schemas.microsoft.com/office/drawing/2014/main" id="{DB4D6D5B-48CF-5649-BD94-1C418764455C}"/>
              </a:ext>
            </a:extLst>
          </p:cNvPr>
          <p:cNvSpPr/>
          <p:nvPr/>
        </p:nvSpPr>
        <p:spPr>
          <a:xfrm>
            <a:off x="4817028" y="1218145"/>
            <a:ext cx="3684365" cy="5220906"/>
          </a:xfrm>
          <a:custGeom>
            <a:avLst/>
            <a:gdLst>
              <a:gd name="connsiteX0" fmla="*/ 0 w 6091310"/>
              <a:gd name="connsiteY0" fmla="*/ 433818 h 3924886"/>
              <a:gd name="connsiteX1" fmla="*/ 433818 w 6091310"/>
              <a:gd name="connsiteY1" fmla="*/ 0 h 3924886"/>
              <a:gd name="connsiteX2" fmla="*/ 5657492 w 6091310"/>
              <a:gd name="connsiteY2" fmla="*/ 0 h 3924886"/>
              <a:gd name="connsiteX3" fmla="*/ 6091310 w 6091310"/>
              <a:gd name="connsiteY3" fmla="*/ 433818 h 3924886"/>
              <a:gd name="connsiteX4" fmla="*/ 6091310 w 6091310"/>
              <a:gd name="connsiteY4" fmla="*/ 3491068 h 3924886"/>
              <a:gd name="connsiteX5" fmla="*/ 5657492 w 6091310"/>
              <a:gd name="connsiteY5" fmla="*/ 3924886 h 3924886"/>
              <a:gd name="connsiteX6" fmla="*/ 433818 w 6091310"/>
              <a:gd name="connsiteY6" fmla="*/ 3924886 h 3924886"/>
              <a:gd name="connsiteX7" fmla="*/ 0 w 6091310"/>
              <a:gd name="connsiteY7" fmla="*/ 3491068 h 3924886"/>
              <a:gd name="connsiteX8" fmla="*/ 0 w 6091310"/>
              <a:gd name="connsiteY8" fmla="*/ 433818 h 3924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91310" h="3924886" fill="none" extrusionOk="0">
                <a:moveTo>
                  <a:pt x="0" y="433818"/>
                </a:moveTo>
                <a:cubicBezTo>
                  <a:pt x="-1002" y="227029"/>
                  <a:pt x="205975" y="-23703"/>
                  <a:pt x="433818" y="0"/>
                </a:cubicBezTo>
                <a:cubicBezTo>
                  <a:pt x="1170579" y="29483"/>
                  <a:pt x="3149079" y="4220"/>
                  <a:pt x="5657492" y="0"/>
                </a:cubicBezTo>
                <a:cubicBezTo>
                  <a:pt x="5913946" y="6353"/>
                  <a:pt x="6066453" y="226485"/>
                  <a:pt x="6091310" y="433818"/>
                </a:cubicBezTo>
                <a:cubicBezTo>
                  <a:pt x="6075368" y="1002004"/>
                  <a:pt x="5991486" y="2504933"/>
                  <a:pt x="6091310" y="3491068"/>
                </a:cubicBezTo>
                <a:cubicBezTo>
                  <a:pt x="6099271" y="3734943"/>
                  <a:pt x="5907988" y="3934704"/>
                  <a:pt x="5657492" y="3924886"/>
                </a:cubicBezTo>
                <a:cubicBezTo>
                  <a:pt x="3139460" y="3959014"/>
                  <a:pt x="2913541" y="3802094"/>
                  <a:pt x="433818" y="3924886"/>
                </a:cubicBezTo>
                <a:cubicBezTo>
                  <a:pt x="191815" y="3929691"/>
                  <a:pt x="-5297" y="3739487"/>
                  <a:pt x="0" y="3491068"/>
                </a:cubicBezTo>
                <a:cubicBezTo>
                  <a:pt x="-162483" y="2822757"/>
                  <a:pt x="12474" y="1611318"/>
                  <a:pt x="0" y="433818"/>
                </a:cubicBezTo>
                <a:close/>
              </a:path>
              <a:path w="6091310" h="3924886" stroke="0" extrusionOk="0">
                <a:moveTo>
                  <a:pt x="0" y="433818"/>
                </a:moveTo>
                <a:cubicBezTo>
                  <a:pt x="-5197" y="203073"/>
                  <a:pt x="204705" y="5661"/>
                  <a:pt x="433818" y="0"/>
                </a:cubicBezTo>
                <a:cubicBezTo>
                  <a:pt x="2730999" y="-40312"/>
                  <a:pt x="3392205" y="-70188"/>
                  <a:pt x="5657492" y="0"/>
                </a:cubicBezTo>
                <a:cubicBezTo>
                  <a:pt x="5873614" y="-2208"/>
                  <a:pt x="6098867" y="179556"/>
                  <a:pt x="6091310" y="433818"/>
                </a:cubicBezTo>
                <a:cubicBezTo>
                  <a:pt x="6128917" y="1006158"/>
                  <a:pt x="6115387" y="2974306"/>
                  <a:pt x="6091310" y="3491068"/>
                </a:cubicBezTo>
                <a:cubicBezTo>
                  <a:pt x="6089507" y="3752188"/>
                  <a:pt x="5892353" y="3924956"/>
                  <a:pt x="5657492" y="3924886"/>
                </a:cubicBezTo>
                <a:cubicBezTo>
                  <a:pt x="3939046" y="3942237"/>
                  <a:pt x="2656086" y="4048232"/>
                  <a:pt x="433818" y="3924886"/>
                </a:cubicBezTo>
                <a:cubicBezTo>
                  <a:pt x="204063" y="3883475"/>
                  <a:pt x="24113" y="3760774"/>
                  <a:pt x="0" y="3491068"/>
                </a:cubicBezTo>
                <a:cubicBezTo>
                  <a:pt x="6107" y="2648450"/>
                  <a:pt x="-133487" y="1471797"/>
                  <a:pt x="0" y="433818"/>
                </a:cubicBezTo>
                <a:close/>
              </a:path>
            </a:pathLst>
          </a:custGeom>
          <a:noFill/>
          <a:ln w="38100">
            <a:solidFill>
              <a:srgbClr val="262262"/>
            </a:solidFill>
            <a:extLst>
              <a:ext uri="{C807C97D-BFC1-408E-A445-0C87EB9F89A2}">
                <ask:lineSketchStyleProps xmlns:ask="http://schemas.microsoft.com/office/drawing/2018/sketchyshapes" xmlns="" sd="2173784308">
                  <a:prstGeom prst="roundRect">
                    <a:avLst>
                      <a:gd name="adj" fmla="val 11053"/>
                    </a:avLst>
                  </a:prstGeom>
                  <ask:type>
                    <ask:lineSketchCurved/>
                  </ask:type>
                </ask:lineSketchStyleProps>
              </a:ext>
            </a:extLs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49">
              <a:solidFill>
                <a:prstClr val="white"/>
              </a:solidFill>
            </a:endParaRPr>
          </a:p>
        </p:txBody>
      </p:sp>
      <p:sp>
        <p:nvSpPr>
          <p:cNvPr id="38" name="Rounded Rectangle 12">
            <a:extLst>
              <a:ext uri="{FF2B5EF4-FFF2-40B4-BE49-F238E27FC236}">
                <a16:creationId xmlns:a16="http://schemas.microsoft.com/office/drawing/2014/main" id="{DB4D6D5B-48CF-5649-BD94-1C418764455C}"/>
              </a:ext>
            </a:extLst>
          </p:cNvPr>
          <p:cNvSpPr/>
          <p:nvPr/>
        </p:nvSpPr>
        <p:spPr>
          <a:xfrm>
            <a:off x="684432" y="1218145"/>
            <a:ext cx="3684365" cy="5215815"/>
          </a:xfrm>
          <a:custGeom>
            <a:avLst/>
            <a:gdLst>
              <a:gd name="connsiteX0" fmla="*/ 0 w 6091310"/>
              <a:gd name="connsiteY0" fmla="*/ 433818 h 3924886"/>
              <a:gd name="connsiteX1" fmla="*/ 433818 w 6091310"/>
              <a:gd name="connsiteY1" fmla="*/ 0 h 3924886"/>
              <a:gd name="connsiteX2" fmla="*/ 5657492 w 6091310"/>
              <a:gd name="connsiteY2" fmla="*/ 0 h 3924886"/>
              <a:gd name="connsiteX3" fmla="*/ 6091310 w 6091310"/>
              <a:gd name="connsiteY3" fmla="*/ 433818 h 3924886"/>
              <a:gd name="connsiteX4" fmla="*/ 6091310 w 6091310"/>
              <a:gd name="connsiteY4" fmla="*/ 3491068 h 3924886"/>
              <a:gd name="connsiteX5" fmla="*/ 5657492 w 6091310"/>
              <a:gd name="connsiteY5" fmla="*/ 3924886 h 3924886"/>
              <a:gd name="connsiteX6" fmla="*/ 433818 w 6091310"/>
              <a:gd name="connsiteY6" fmla="*/ 3924886 h 3924886"/>
              <a:gd name="connsiteX7" fmla="*/ 0 w 6091310"/>
              <a:gd name="connsiteY7" fmla="*/ 3491068 h 3924886"/>
              <a:gd name="connsiteX8" fmla="*/ 0 w 6091310"/>
              <a:gd name="connsiteY8" fmla="*/ 433818 h 3924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91310" h="3924886" fill="none" extrusionOk="0">
                <a:moveTo>
                  <a:pt x="0" y="433818"/>
                </a:moveTo>
                <a:cubicBezTo>
                  <a:pt x="-1002" y="227029"/>
                  <a:pt x="205975" y="-23703"/>
                  <a:pt x="433818" y="0"/>
                </a:cubicBezTo>
                <a:cubicBezTo>
                  <a:pt x="1170579" y="29483"/>
                  <a:pt x="3149079" y="4220"/>
                  <a:pt x="5657492" y="0"/>
                </a:cubicBezTo>
                <a:cubicBezTo>
                  <a:pt x="5913946" y="6353"/>
                  <a:pt x="6066453" y="226485"/>
                  <a:pt x="6091310" y="433818"/>
                </a:cubicBezTo>
                <a:cubicBezTo>
                  <a:pt x="6075368" y="1002004"/>
                  <a:pt x="5991486" y="2504933"/>
                  <a:pt x="6091310" y="3491068"/>
                </a:cubicBezTo>
                <a:cubicBezTo>
                  <a:pt x="6099271" y="3734943"/>
                  <a:pt x="5907988" y="3934704"/>
                  <a:pt x="5657492" y="3924886"/>
                </a:cubicBezTo>
                <a:cubicBezTo>
                  <a:pt x="3139460" y="3959014"/>
                  <a:pt x="2913541" y="3802094"/>
                  <a:pt x="433818" y="3924886"/>
                </a:cubicBezTo>
                <a:cubicBezTo>
                  <a:pt x="191815" y="3929691"/>
                  <a:pt x="-5297" y="3739487"/>
                  <a:pt x="0" y="3491068"/>
                </a:cubicBezTo>
                <a:cubicBezTo>
                  <a:pt x="-162483" y="2822757"/>
                  <a:pt x="12474" y="1611318"/>
                  <a:pt x="0" y="433818"/>
                </a:cubicBezTo>
                <a:close/>
              </a:path>
              <a:path w="6091310" h="3924886" stroke="0" extrusionOk="0">
                <a:moveTo>
                  <a:pt x="0" y="433818"/>
                </a:moveTo>
                <a:cubicBezTo>
                  <a:pt x="-5197" y="203073"/>
                  <a:pt x="204705" y="5661"/>
                  <a:pt x="433818" y="0"/>
                </a:cubicBezTo>
                <a:cubicBezTo>
                  <a:pt x="2730999" y="-40312"/>
                  <a:pt x="3392205" y="-70188"/>
                  <a:pt x="5657492" y="0"/>
                </a:cubicBezTo>
                <a:cubicBezTo>
                  <a:pt x="5873614" y="-2208"/>
                  <a:pt x="6098867" y="179556"/>
                  <a:pt x="6091310" y="433818"/>
                </a:cubicBezTo>
                <a:cubicBezTo>
                  <a:pt x="6128917" y="1006158"/>
                  <a:pt x="6115387" y="2974306"/>
                  <a:pt x="6091310" y="3491068"/>
                </a:cubicBezTo>
                <a:cubicBezTo>
                  <a:pt x="6089507" y="3752188"/>
                  <a:pt x="5892353" y="3924956"/>
                  <a:pt x="5657492" y="3924886"/>
                </a:cubicBezTo>
                <a:cubicBezTo>
                  <a:pt x="3939046" y="3942237"/>
                  <a:pt x="2656086" y="4048232"/>
                  <a:pt x="433818" y="3924886"/>
                </a:cubicBezTo>
                <a:cubicBezTo>
                  <a:pt x="204063" y="3883475"/>
                  <a:pt x="24113" y="3760774"/>
                  <a:pt x="0" y="3491068"/>
                </a:cubicBezTo>
                <a:cubicBezTo>
                  <a:pt x="6107" y="2648450"/>
                  <a:pt x="-133487" y="1471797"/>
                  <a:pt x="0" y="433818"/>
                </a:cubicBezTo>
                <a:close/>
              </a:path>
            </a:pathLst>
          </a:custGeom>
          <a:noFill/>
          <a:ln w="38100">
            <a:solidFill>
              <a:srgbClr val="262262"/>
            </a:solidFill>
            <a:extLst>
              <a:ext uri="{C807C97D-BFC1-408E-A445-0C87EB9F89A2}">
                <ask:lineSketchStyleProps xmlns:ask="http://schemas.microsoft.com/office/drawing/2018/sketchyshapes" xmlns="" sd="2173784308">
                  <a:prstGeom prst="roundRect">
                    <a:avLst>
                      <a:gd name="adj" fmla="val 11053"/>
                    </a:avLst>
                  </a:prstGeom>
                  <ask:type>
                    <ask:lineSketchCurved/>
                  </ask:type>
                </ask:lineSketchStyleProps>
              </a:ext>
            </a:extLs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49">
              <a:solidFill>
                <a:prstClr val="white"/>
              </a:solidFill>
            </a:endParaRPr>
          </a:p>
        </p:txBody>
      </p:sp>
    </p:spTree>
    <p:extLst>
      <p:ext uri="{BB962C8B-B14F-4D97-AF65-F5344CB8AC3E}">
        <p14:creationId xmlns:p14="http://schemas.microsoft.com/office/powerpoint/2010/main" val="1395654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480E3680-C5CB-0044-8C24-2BB8E033D969}"/>
              </a:ext>
            </a:extLst>
          </p:cNvPr>
          <p:cNvPicPr>
            <a:picLocks noChangeAspect="1"/>
          </p:cNvPicPr>
          <p:nvPr/>
        </p:nvPicPr>
        <p:blipFill>
          <a:blip r:embed="rId3"/>
          <a:stretch>
            <a:fillRect/>
          </a:stretch>
        </p:blipFill>
        <p:spPr>
          <a:xfrm>
            <a:off x="101538" y="109459"/>
            <a:ext cx="1057838" cy="538392"/>
          </a:xfrm>
          <a:prstGeom prst="rect">
            <a:avLst/>
          </a:prstGeom>
        </p:spPr>
      </p:pic>
      <p:sp>
        <p:nvSpPr>
          <p:cNvPr id="9" name="Rectangle 8"/>
          <p:cNvSpPr/>
          <p:nvPr/>
        </p:nvSpPr>
        <p:spPr>
          <a:xfrm>
            <a:off x="5814751" y="6538913"/>
            <a:ext cx="4572000" cy="276999"/>
          </a:xfrm>
          <a:prstGeom prst="rect">
            <a:avLst/>
          </a:prstGeom>
        </p:spPr>
        <p:txBody>
          <a:bodyPr>
            <a:spAutoFit/>
          </a:bodyPr>
          <a:lstStyle/>
          <a:p>
            <a:r>
              <a:rPr lang="en-US" sz="1200" dirty="0">
                <a:solidFill>
                  <a:prstClr val="black"/>
                </a:solidFill>
                <a:latin typeface="Arial" panose="020B0604020202020204" pitchFamily="34" charset="0"/>
                <a:cs typeface="Arial" panose="020B0604020202020204" pitchFamily="34" charset="0"/>
              </a:rPr>
              <a:t>Contact us @ </a:t>
            </a:r>
            <a:r>
              <a:rPr lang="en-US" sz="1200" dirty="0">
                <a:solidFill>
                  <a:prstClr val="black"/>
                </a:solidFill>
                <a:latin typeface="Arial" panose="020B0604020202020204" pitchFamily="34" charset="0"/>
                <a:cs typeface="Arial" panose="020B0604020202020204" pitchFamily="34" charset="0"/>
                <a:hlinkClick r:id="rId4"/>
              </a:rPr>
              <a:t>www.healthcommons.ca/contact</a:t>
            </a:r>
            <a:endParaRPr lang="en-US" sz="1200" dirty="0">
              <a:solidFill>
                <a:prstClr val="black"/>
              </a:solidFill>
              <a:latin typeface="Arial" panose="020B0604020202020204" pitchFamily="34" charset="0"/>
              <a:cs typeface="Arial" panose="020B0604020202020204" pitchFamily="34" charset="0"/>
            </a:endParaRPr>
          </a:p>
        </p:txBody>
      </p:sp>
      <p:sp>
        <p:nvSpPr>
          <p:cNvPr id="43" name="Rectangle 42"/>
          <p:cNvSpPr/>
          <p:nvPr/>
        </p:nvSpPr>
        <p:spPr>
          <a:xfrm>
            <a:off x="-341" y="1025458"/>
            <a:ext cx="9144341" cy="289951"/>
          </a:xfrm>
          <a:prstGeom prst="rect">
            <a:avLst/>
          </a:prstGeom>
          <a:solidFill>
            <a:srgbClr val="572BA3"/>
          </a:solidFill>
        </p:spPr>
        <p:txBody>
          <a:bodyPr wrap="square">
            <a:spAutoFit/>
          </a:bodyPr>
          <a:lstStyle/>
          <a:p>
            <a:pPr algn="ctr">
              <a:lnSpc>
                <a:spcPct val="107000"/>
              </a:lnSpc>
              <a:spcAft>
                <a:spcPts val="800"/>
              </a:spcAft>
            </a:pPr>
            <a:r>
              <a:rPr lang="en-US" sz="1200" dirty="0">
                <a:solidFill>
                  <a:prstClr val="white"/>
                </a:solidFill>
                <a:latin typeface="Arial" panose="020B0604020202020204" pitchFamily="34" charset="0"/>
                <a:cs typeface="Arial" panose="020B0604020202020204" pitchFamily="34" charset="0"/>
              </a:rPr>
              <a:t>We would love your feedback! Please place an </a:t>
            </a:r>
            <a:r>
              <a:rPr lang="en-US" sz="1200" b="1" dirty="0">
                <a:solidFill>
                  <a:prstClr val="white"/>
                </a:solidFill>
                <a:latin typeface="Arial" panose="020B0604020202020204" pitchFamily="34" charset="0"/>
                <a:cs typeface="Arial" panose="020B0604020202020204" pitchFamily="34" charset="0"/>
              </a:rPr>
              <a:t>X</a:t>
            </a:r>
            <a:r>
              <a:rPr lang="en-US" sz="1200" dirty="0">
                <a:solidFill>
                  <a:prstClr val="white"/>
                </a:solidFill>
                <a:latin typeface="Arial" panose="020B0604020202020204" pitchFamily="34" charset="0"/>
                <a:cs typeface="Arial" panose="020B0604020202020204" pitchFamily="34" charset="0"/>
              </a:rPr>
              <a:t> under the box that best represents how you feel.</a:t>
            </a:r>
          </a:p>
        </p:txBody>
      </p:sp>
      <p:sp>
        <p:nvSpPr>
          <p:cNvPr id="19" name="TextBox 18"/>
          <p:cNvSpPr txBox="1"/>
          <p:nvPr/>
        </p:nvSpPr>
        <p:spPr>
          <a:xfrm>
            <a:off x="272854" y="1460257"/>
            <a:ext cx="7229559" cy="276999"/>
          </a:xfrm>
          <a:prstGeom prst="rect">
            <a:avLst/>
          </a:prstGeom>
          <a:noFill/>
        </p:spPr>
        <p:txBody>
          <a:bodyPr wrap="square" rtlCol="0">
            <a:spAutoFit/>
          </a:bodyPr>
          <a:lstStyle/>
          <a:p>
            <a:r>
              <a:rPr lang="en-US" sz="1200" dirty="0">
                <a:solidFill>
                  <a:prstClr val="black"/>
                </a:solidFill>
                <a:latin typeface="Arial" panose="020B0604020202020204" pitchFamily="34" charset="0"/>
                <a:cs typeface="Arial" panose="020B0604020202020204" pitchFamily="34" charset="0"/>
              </a:rPr>
              <a:t>1. I developed new or strengthened peer-to-peer relationships with other frontline workers</a:t>
            </a:r>
            <a:r>
              <a:rPr lang="en-US" sz="1200" dirty="0">
                <a:solidFill>
                  <a:prstClr val="black"/>
                </a:solidFill>
                <a:latin typeface="Arial" panose="020B0604020202020204" pitchFamily="34" charset="0"/>
                <a:ea typeface="Calibri" panose="020F0502020204030204" pitchFamily="34" charset="0"/>
                <a:cs typeface="Arial" panose="020B0604020202020204" pitchFamily="34" charset="0"/>
              </a:rPr>
              <a:t>.</a:t>
            </a:r>
            <a:endParaRPr lang="en-US" sz="1200" dirty="0">
              <a:solidFill>
                <a:prstClr val="black"/>
              </a:solidFill>
              <a:latin typeface="Arial" panose="020B0604020202020204" pitchFamily="34" charset="0"/>
              <a:cs typeface="Arial" panose="020B0604020202020204" pitchFamily="34" charset="0"/>
            </a:endParaRPr>
          </a:p>
        </p:txBody>
      </p:sp>
      <p:sp>
        <p:nvSpPr>
          <p:cNvPr id="5" name="Rectangle 4"/>
          <p:cNvSpPr/>
          <p:nvPr/>
        </p:nvSpPr>
        <p:spPr>
          <a:xfrm>
            <a:off x="272853" y="2607202"/>
            <a:ext cx="5290105" cy="275653"/>
          </a:xfrm>
          <a:prstGeom prst="rect">
            <a:avLst/>
          </a:prstGeom>
        </p:spPr>
        <p:txBody>
          <a:bodyPr wrap="square">
            <a:spAutoFit/>
          </a:bodyPr>
          <a:lstStyle/>
          <a:p>
            <a:pPr>
              <a:lnSpc>
                <a:spcPct val="107000"/>
              </a:lnSpc>
            </a:pPr>
            <a:r>
              <a:rPr lang="en-US" sz="1200" dirty="0">
                <a:solidFill>
                  <a:prstClr val="black"/>
                </a:solidFill>
                <a:latin typeface="Arial" panose="020B0604020202020204" pitchFamily="34" charset="0"/>
                <a:cs typeface="Arial" panose="020B0604020202020204" pitchFamily="34" charset="0"/>
              </a:rPr>
              <a:t>2. I have a better understanding of local services, connections, and gaps</a:t>
            </a:r>
            <a:r>
              <a:rPr lang="en-US" sz="1200" dirty="0">
                <a:solidFill>
                  <a:prstClr val="black"/>
                </a:solidFill>
                <a:latin typeface="Arial" panose="020B0604020202020204" pitchFamily="34" charset="0"/>
                <a:ea typeface="Calibri" panose="020F0502020204030204" pitchFamily="34" charset="0"/>
                <a:cs typeface="Arial" panose="020B0604020202020204" pitchFamily="34" charset="0"/>
              </a:rPr>
              <a:t>.</a:t>
            </a:r>
          </a:p>
        </p:txBody>
      </p:sp>
      <p:sp>
        <p:nvSpPr>
          <p:cNvPr id="20" name="Rectangle 19"/>
          <p:cNvSpPr/>
          <p:nvPr/>
        </p:nvSpPr>
        <p:spPr>
          <a:xfrm>
            <a:off x="272853" y="3835568"/>
            <a:ext cx="8179780" cy="275653"/>
          </a:xfrm>
          <a:prstGeom prst="rect">
            <a:avLst/>
          </a:prstGeom>
        </p:spPr>
        <p:txBody>
          <a:bodyPr wrap="square">
            <a:spAutoFit/>
          </a:bodyPr>
          <a:lstStyle/>
          <a:p>
            <a:pPr>
              <a:lnSpc>
                <a:spcPct val="107000"/>
              </a:lnSpc>
            </a:pPr>
            <a:r>
              <a:rPr lang="en-US" sz="1200" dirty="0">
                <a:solidFill>
                  <a:prstClr val="black"/>
                </a:solidFill>
                <a:latin typeface="Arial" panose="020B0604020202020204" pitchFamily="34" charset="0"/>
                <a:ea typeface="Calibri" panose="020F0502020204030204" pitchFamily="34" charset="0"/>
                <a:cs typeface="Arial" panose="020B0604020202020204" pitchFamily="34" charset="0"/>
              </a:rPr>
              <a:t>3. </a:t>
            </a:r>
            <a:r>
              <a:rPr lang="en-US" sz="1200" dirty="0">
                <a:solidFill>
                  <a:prstClr val="black"/>
                </a:solidFill>
                <a:latin typeface="Arial" panose="020B0604020202020204" pitchFamily="34" charset="0"/>
                <a:cs typeface="Arial" panose="020B0604020202020204" pitchFamily="34" charset="0"/>
              </a:rPr>
              <a:t>I would recommend this workshop to a colleague.</a:t>
            </a:r>
          </a:p>
        </p:txBody>
      </p:sp>
      <p:sp>
        <p:nvSpPr>
          <p:cNvPr id="7" name="Rectangle 6"/>
          <p:cNvSpPr/>
          <p:nvPr/>
        </p:nvSpPr>
        <p:spPr>
          <a:xfrm>
            <a:off x="361947" y="5038585"/>
            <a:ext cx="4572000" cy="276999"/>
          </a:xfrm>
          <a:prstGeom prst="rect">
            <a:avLst/>
          </a:prstGeom>
        </p:spPr>
        <p:txBody>
          <a:bodyPr>
            <a:spAutoFit/>
          </a:bodyPr>
          <a:lstStyle/>
          <a:p>
            <a:r>
              <a:rPr lang="en-US" sz="1200" dirty="0">
                <a:solidFill>
                  <a:prstClr val="black"/>
                </a:solidFill>
                <a:latin typeface="Arial" panose="020B0604020202020204" pitchFamily="34" charset="0"/>
                <a:cs typeface="Arial" panose="020B0604020202020204" pitchFamily="34" charset="0"/>
              </a:rPr>
              <a:t>4. The activity that was most useful to my work was…why?</a:t>
            </a:r>
          </a:p>
        </p:txBody>
      </p:sp>
      <p:graphicFrame>
        <p:nvGraphicFramePr>
          <p:cNvPr id="41" name="Table 40"/>
          <p:cNvGraphicFramePr>
            <a:graphicFrameLocks noGrp="1"/>
          </p:cNvGraphicFramePr>
          <p:nvPr>
            <p:extLst>
              <p:ext uri="{D42A27DB-BD31-4B8C-83A1-F6EECF244321}">
                <p14:modId xmlns:p14="http://schemas.microsoft.com/office/powerpoint/2010/main" val="2001603413"/>
              </p:ext>
            </p:extLst>
          </p:nvPr>
        </p:nvGraphicFramePr>
        <p:xfrm>
          <a:off x="361947" y="1748172"/>
          <a:ext cx="7140465" cy="548640"/>
        </p:xfrm>
        <a:graphic>
          <a:graphicData uri="http://schemas.openxmlformats.org/drawingml/2006/table">
            <a:tbl>
              <a:tblPr firstRow="1" bandRow="1">
                <a:tableStyleId>{5C22544A-7EE6-4342-B048-85BDC9FD1C3A}</a:tableStyleId>
              </a:tblPr>
              <a:tblGrid>
                <a:gridCol w="1428093">
                  <a:extLst>
                    <a:ext uri="{9D8B030D-6E8A-4147-A177-3AD203B41FA5}">
                      <a16:colId xmlns:a16="http://schemas.microsoft.com/office/drawing/2014/main" val="20000"/>
                    </a:ext>
                  </a:extLst>
                </a:gridCol>
                <a:gridCol w="1428093">
                  <a:extLst>
                    <a:ext uri="{9D8B030D-6E8A-4147-A177-3AD203B41FA5}">
                      <a16:colId xmlns:a16="http://schemas.microsoft.com/office/drawing/2014/main" val="20001"/>
                    </a:ext>
                  </a:extLst>
                </a:gridCol>
                <a:gridCol w="1428093">
                  <a:extLst>
                    <a:ext uri="{9D8B030D-6E8A-4147-A177-3AD203B41FA5}">
                      <a16:colId xmlns:a16="http://schemas.microsoft.com/office/drawing/2014/main" val="20002"/>
                    </a:ext>
                  </a:extLst>
                </a:gridCol>
                <a:gridCol w="1428093">
                  <a:extLst>
                    <a:ext uri="{9D8B030D-6E8A-4147-A177-3AD203B41FA5}">
                      <a16:colId xmlns:a16="http://schemas.microsoft.com/office/drawing/2014/main" val="20003"/>
                    </a:ext>
                  </a:extLst>
                </a:gridCol>
                <a:gridCol w="1428093">
                  <a:extLst>
                    <a:ext uri="{9D8B030D-6E8A-4147-A177-3AD203B41FA5}">
                      <a16:colId xmlns:a16="http://schemas.microsoft.com/office/drawing/2014/main" val="20004"/>
                    </a:ext>
                  </a:extLst>
                </a:gridCol>
              </a:tblGrid>
              <a:tr h="264303">
                <a:tc>
                  <a:txBody>
                    <a:bodyPr/>
                    <a:lstStyle/>
                    <a:p>
                      <a:r>
                        <a:rPr lang="en-US" sz="1200" b="0" dirty="0">
                          <a:solidFill>
                            <a:schemeClr val="tx1"/>
                          </a:solidFill>
                          <a:latin typeface="Arial" panose="020B0604020202020204" pitchFamily="34" charset="0"/>
                          <a:cs typeface="Arial" panose="020B0604020202020204" pitchFamily="34" charset="0"/>
                        </a:rPr>
                        <a:t>Strongly Agree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dirty="0">
                          <a:solidFill>
                            <a:schemeClr val="tx1"/>
                          </a:solidFill>
                          <a:latin typeface="Arial" panose="020B0604020202020204" pitchFamily="34" charset="0"/>
                          <a:cs typeface="Arial" panose="020B0604020202020204" pitchFamily="34" charset="0"/>
                        </a:rPr>
                        <a:t>Agree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dirty="0">
                          <a:solidFill>
                            <a:schemeClr val="tx1"/>
                          </a:solidFill>
                          <a:latin typeface="Arial" panose="020B0604020202020204" pitchFamily="34" charset="0"/>
                          <a:cs typeface="Arial" panose="020B0604020202020204" pitchFamily="34" charset="0"/>
                        </a:rPr>
                        <a:t>Neutral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dirty="0">
                          <a:solidFill>
                            <a:schemeClr val="tx1"/>
                          </a:solidFill>
                          <a:latin typeface="Arial" panose="020B0604020202020204" pitchFamily="34" charset="0"/>
                          <a:cs typeface="Arial" panose="020B0604020202020204" pitchFamily="34" charset="0"/>
                        </a:rPr>
                        <a:t>Disagree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dirty="0">
                          <a:solidFill>
                            <a:schemeClr val="tx1"/>
                          </a:solidFill>
                          <a:latin typeface="Arial" panose="020B0604020202020204" pitchFamily="34" charset="0"/>
                          <a:cs typeface="Arial" panose="020B0604020202020204" pitchFamily="34" charset="0"/>
                        </a:rPr>
                        <a:t>Strongly Disagree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64303">
                <a:tc>
                  <a:txBody>
                    <a:bodyPr/>
                    <a:lstStyle/>
                    <a:p>
                      <a:endParaRPr lang="en-US"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45" name="Table 44"/>
          <p:cNvGraphicFramePr>
            <a:graphicFrameLocks noGrp="1"/>
          </p:cNvGraphicFramePr>
          <p:nvPr>
            <p:extLst>
              <p:ext uri="{D42A27DB-BD31-4B8C-83A1-F6EECF244321}">
                <p14:modId xmlns:p14="http://schemas.microsoft.com/office/powerpoint/2010/main" val="2026697526"/>
              </p:ext>
            </p:extLst>
          </p:nvPr>
        </p:nvGraphicFramePr>
        <p:xfrm>
          <a:off x="361947" y="4138195"/>
          <a:ext cx="7140465" cy="548640"/>
        </p:xfrm>
        <a:graphic>
          <a:graphicData uri="http://schemas.openxmlformats.org/drawingml/2006/table">
            <a:tbl>
              <a:tblPr firstRow="1" bandRow="1">
                <a:tableStyleId>{5C22544A-7EE6-4342-B048-85BDC9FD1C3A}</a:tableStyleId>
              </a:tblPr>
              <a:tblGrid>
                <a:gridCol w="1428093">
                  <a:extLst>
                    <a:ext uri="{9D8B030D-6E8A-4147-A177-3AD203B41FA5}">
                      <a16:colId xmlns:a16="http://schemas.microsoft.com/office/drawing/2014/main" val="20000"/>
                    </a:ext>
                  </a:extLst>
                </a:gridCol>
                <a:gridCol w="1428093">
                  <a:extLst>
                    <a:ext uri="{9D8B030D-6E8A-4147-A177-3AD203B41FA5}">
                      <a16:colId xmlns:a16="http://schemas.microsoft.com/office/drawing/2014/main" val="20001"/>
                    </a:ext>
                  </a:extLst>
                </a:gridCol>
                <a:gridCol w="1428093">
                  <a:extLst>
                    <a:ext uri="{9D8B030D-6E8A-4147-A177-3AD203B41FA5}">
                      <a16:colId xmlns:a16="http://schemas.microsoft.com/office/drawing/2014/main" val="20002"/>
                    </a:ext>
                  </a:extLst>
                </a:gridCol>
                <a:gridCol w="1428093">
                  <a:extLst>
                    <a:ext uri="{9D8B030D-6E8A-4147-A177-3AD203B41FA5}">
                      <a16:colId xmlns:a16="http://schemas.microsoft.com/office/drawing/2014/main" val="20003"/>
                    </a:ext>
                  </a:extLst>
                </a:gridCol>
                <a:gridCol w="1428093">
                  <a:extLst>
                    <a:ext uri="{9D8B030D-6E8A-4147-A177-3AD203B41FA5}">
                      <a16:colId xmlns:a16="http://schemas.microsoft.com/office/drawing/2014/main" val="20004"/>
                    </a:ext>
                  </a:extLst>
                </a:gridCol>
              </a:tblGrid>
              <a:tr h="264303">
                <a:tc>
                  <a:txBody>
                    <a:bodyPr/>
                    <a:lstStyle/>
                    <a:p>
                      <a:r>
                        <a:rPr lang="en-US" sz="1200" b="0" dirty="0">
                          <a:solidFill>
                            <a:schemeClr val="tx1"/>
                          </a:solidFill>
                          <a:latin typeface="Arial" panose="020B0604020202020204" pitchFamily="34" charset="0"/>
                          <a:cs typeface="Arial" panose="020B0604020202020204" pitchFamily="34" charset="0"/>
                        </a:rPr>
                        <a:t>Strongly Agree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dirty="0">
                          <a:solidFill>
                            <a:schemeClr val="tx1"/>
                          </a:solidFill>
                          <a:latin typeface="Arial" panose="020B0604020202020204" pitchFamily="34" charset="0"/>
                          <a:cs typeface="Arial" panose="020B0604020202020204" pitchFamily="34" charset="0"/>
                        </a:rPr>
                        <a:t>Agree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dirty="0">
                          <a:solidFill>
                            <a:schemeClr val="tx1"/>
                          </a:solidFill>
                          <a:latin typeface="Arial" panose="020B0604020202020204" pitchFamily="34" charset="0"/>
                          <a:cs typeface="Arial" panose="020B0604020202020204" pitchFamily="34" charset="0"/>
                        </a:rPr>
                        <a:t>Neutral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dirty="0">
                          <a:solidFill>
                            <a:schemeClr val="tx1"/>
                          </a:solidFill>
                          <a:latin typeface="Arial" panose="020B0604020202020204" pitchFamily="34" charset="0"/>
                          <a:cs typeface="Arial" panose="020B0604020202020204" pitchFamily="34" charset="0"/>
                        </a:rPr>
                        <a:t>Disagree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dirty="0">
                          <a:solidFill>
                            <a:schemeClr val="tx1"/>
                          </a:solidFill>
                          <a:latin typeface="Arial" panose="020B0604020202020204" pitchFamily="34" charset="0"/>
                          <a:cs typeface="Arial" panose="020B0604020202020204" pitchFamily="34" charset="0"/>
                        </a:rPr>
                        <a:t>Strongly Disagree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64303">
                <a:tc>
                  <a:txBody>
                    <a:bodyPr/>
                    <a:lstStyle/>
                    <a:p>
                      <a:endParaRPr lang="en-US"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b="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46" name="Table 45"/>
          <p:cNvGraphicFramePr>
            <a:graphicFrameLocks noGrp="1"/>
          </p:cNvGraphicFramePr>
          <p:nvPr>
            <p:extLst>
              <p:ext uri="{D42A27DB-BD31-4B8C-83A1-F6EECF244321}">
                <p14:modId xmlns:p14="http://schemas.microsoft.com/office/powerpoint/2010/main" val="2702527678"/>
              </p:ext>
            </p:extLst>
          </p:nvPr>
        </p:nvGraphicFramePr>
        <p:xfrm>
          <a:off x="361946" y="2958255"/>
          <a:ext cx="7140465" cy="548640"/>
        </p:xfrm>
        <a:graphic>
          <a:graphicData uri="http://schemas.openxmlformats.org/drawingml/2006/table">
            <a:tbl>
              <a:tblPr firstRow="1" bandRow="1">
                <a:tableStyleId>{5C22544A-7EE6-4342-B048-85BDC9FD1C3A}</a:tableStyleId>
              </a:tblPr>
              <a:tblGrid>
                <a:gridCol w="1428093">
                  <a:extLst>
                    <a:ext uri="{9D8B030D-6E8A-4147-A177-3AD203B41FA5}">
                      <a16:colId xmlns:a16="http://schemas.microsoft.com/office/drawing/2014/main" val="20000"/>
                    </a:ext>
                  </a:extLst>
                </a:gridCol>
                <a:gridCol w="1428093">
                  <a:extLst>
                    <a:ext uri="{9D8B030D-6E8A-4147-A177-3AD203B41FA5}">
                      <a16:colId xmlns:a16="http://schemas.microsoft.com/office/drawing/2014/main" val="20001"/>
                    </a:ext>
                  </a:extLst>
                </a:gridCol>
                <a:gridCol w="1428093">
                  <a:extLst>
                    <a:ext uri="{9D8B030D-6E8A-4147-A177-3AD203B41FA5}">
                      <a16:colId xmlns:a16="http://schemas.microsoft.com/office/drawing/2014/main" val="20002"/>
                    </a:ext>
                  </a:extLst>
                </a:gridCol>
                <a:gridCol w="1428093">
                  <a:extLst>
                    <a:ext uri="{9D8B030D-6E8A-4147-A177-3AD203B41FA5}">
                      <a16:colId xmlns:a16="http://schemas.microsoft.com/office/drawing/2014/main" val="20003"/>
                    </a:ext>
                  </a:extLst>
                </a:gridCol>
                <a:gridCol w="1428093">
                  <a:extLst>
                    <a:ext uri="{9D8B030D-6E8A-4147-A177-3AD203B41FA5}">
                      <a16:colId xmlns:a16="http://schemas.microsoft.com/office/drawing/2014/main" val="20004"/>
                    </a:ext>
                  </a:extLst>
                </a:gridCol>
              </a:tblGrid>
              <a:tr h="264303">
                <a:tc>
                  <a:txBody>
                    <a:bodyPr/>
                    <a:lstStyle/>
                    <a:p>
                      <a:r>
                        <a:rPr lang="en-US" sz="1200" b="0" dirty="0">
                          <a:solidFill>
                            <a:schemeClr val="tx1"/>
                          </a:solidFill>
                          <a:latin typeface="Arial" panose="020B0604020202020204" pitchFamily="34" charset="0"/>
                          <a:cs typeface="Arial" panose="020B0604020202020204" pitchFamily="34" charset="0"/>
                        </a:rPr>
                        <a:t>Strongly Agree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dirty="0">
                          <a:solidFill>
                            <a:schemeClr val="tx1"/>
                          </a:solidFill>
                          <a:latin typeface="Arial" panose="020B0604020202020204" pitchFamily="34" charset="0"/>
                          <a:cs typeface="Arial" panose="020B0604020202020204" pitchFamily="34" charset="0"/>
                        </a:rPr>
                        <a:t>Agree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dirty="0">
                          <a:solidFill>
                            <a:schemeClr val="tx1"/>
                          </a:solidFill>
                          <a:latin typeface="Arial" panose="020B0604020202020204" pitchFamily="34" charset="0"/>
                          <a:cs typeface="Arial" panose="020B0604020202020204" pitchFamily="34" charset="0"/>
                        </a:rPr>
                        <a:t>Neutral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dirty="0">
                          <a:solidFill>
                            <a:schemeClr val="tx1"/>
                          </a:solidFill>
                          <a:latin typeface="Arial" panose="020B0604020202020204" pitchFamily="34" charset="0"/>
                          <a:cs typeface="Arial" panose="020B0604020202020204" pitchFamily="34" charset="0"/>
                        </a:rPr>
                        <a:t>Disagree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dirty="0">
                          <a:solidFill>
                            <a:schemeClr val="tx1"/>
                          </a:solidFill>
                          <a:latin typeface="Arial" panose="020B0604020202020204" pitchFamily="34" charset="0"/>
                          <a:cs typeface="Arial" panose="020B0604020202020204" pitchFamily="34" charset="0"/>
                        </a:rPr>
                        <a:t>Strongly Disagree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64303">
                <a:tc>
                  <a:txBody>
                    <a:bodyPr/>
                    <a:lstStyle/>
                    <a:p>
                      <a:endParaRPr lang="en-US"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b="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47" name="Rectangle 46"/>
          <p:cNvSpPr/>
          <p:nvPr/>
        </p:nvSpPr>
        <p:spPr>
          <a:xfrm>
            <a:off x="361946" y="5909904"/>
            <a:ext cx="5005183" cy="276999"/>
          </a:xfrm>
          <a:prstGeom prst="rect">
            <a:avLst/>
          </a:prstGeom>
        </p:spPr>
        <p:txBody>
          <a:bodyPr wrap="square">
            <a:spAutoFit/>
          </a:bodyPr>
          <a:lstStyle/>
          <a:p>
            <a:r>
              <a:rPr lang="en-US" sz="1200" dirty="0">
                <a:solidFill>
                  <a:prstClr val="black"/>
                </a:solidFill>
                <a:latin typeface="Arial" panose="020B0604020202020204" pitchFamily="34" charset="0"/>
                <a:cs typeface="Arial" panose="020B0604020202020204" pitchFamily="34" charset="0"/>
              </a:rPr>
              <a:t>5. Based on today, what I would like from future sessions like this is…</a:t>
            </a:r>
          </a:p>
        </p:txBody>
      </p:sp>
      <p:sp>
        <p:nvSpPr>
          <p:cNvPr id="50" name="Rectangle 49"/>
          <p:cNvSpPr/>
          <p:nvPr/>
        </p:nvSpPr>
        <p:spPr>
          <a:xfrm>
            <a:off x="361947" y="2302504"/>
            <a:ext cx="5290105" cy="275653"/>
          </a:xfrm>
          <a:prstGeom prst="rect">
            <a:avLst/>
          </a:prstGeom>
        </p:spPr>
        <p:txBody>
          <a:bodyPr wrap="square">
            <a:spAutoFit/>
          </a:bodyPr>
          <a:lstStyle/>
          <a:p>
            <a:pPr>
              <a:lnSpc>
                <a:spcPct val="107000"/>
              </a:lnSpc>
            </a:pPr>
            <a:r>
              <a:rPr lang="en-US" sz="1200" dirty="0">
                <a:solidFill>
                  <a:prstClr val="black"/>
                </a:solidFill>
                <a:latin typeface="Arial" panose="020B0604020202020204" pitchFamily="34" charset="0"/>
                <a:cs typeface="Arial" panose="020B0604020202020204" pitchFamily="34" charset="0"/>
              </a:rPr>
              <a:t>Comments?</a:t>
            </a:r>
            <a:endParaRPr lang="en-US" sz="1200" dirty="0">
              <a:solidFill>
                <a:prstClr val="black"/>
              </a:solidFill>
              <a:latin typeface="Arial" panose="020B0604020202020204" pitchFamily="34" charset="0"/>
              <a:ea typeface="Calibri" panose="020F0502020204030204" pitchFamily="34" charset="0"/>
              <a:cs typeface="Arial" panose="020B0604020202020204" pitchFamily="34" charset="0"/>
            </a:endParaRPr>
          </a:p>
        </p:txBody>
      </p:sp>
      <p:sp>
        <p:nvSpPr>
          <p:cNvPr id="51" name="Rectangle 50"/>
          <p:cNvSpPr/>
          <p:nvPr/>
        </p:nvSpPr>
        <p:spPr>
          <a:xfrm>
            <a:off x="361947" y="4697303"/>
            <a:ext cx="5290105" cy="275653"/>
          </a:xfrm>
          <a:prstGeom prst="rect">
            <a:avLst/>
          </a:prstGeom>
        </p:spPr>
        <p:txBody>
          <a:bodyPr wrap="square">
            <a:spAutoFit/>
          </a:bodyPr>
          <a:lstStyle/>
          <a:p>
            <a:pPr>
              <a:lnSpc>
                <a:spcPct val="107000"/>
              </a:lnSpc>
            </a:pPr>
            <a:r>
              <a:rPr lang="en-US" sz="1200" dirty="0">
                <a:solidFill>
                  <a:prstClr val="black"/>
                </a:solidFill>
                <a:latin typeface="Arial" panose="020B0604020202020204" pitchFamily="34" charset="0"/>
                <a:cs typeface="Arial" panose="020B0604020202020204" pitchFamily="34" charset="0"/>
              </a:rPr>
              <a:t>Comments?</a:t>
            </a:r>
            <a:endParaRPr lang="en-US" sz="1200" dirty="0">
              <a:solidFill>
                <a:prstClr val="black"/>
              </a:solidFill>
              <a:latin typeface="Arial" panose="020B0604020202020204" pitchFamily="34" charset="0"/>
              <a:ea typeface="Calibri" panose="020F0502020204030204" pitchFamily="34" charset="0"/>
              <a:cs typeface="Arial" panose="020B0604020202020204" pitchFamily="34" charset="0"/>
            </a:endParaRPr>
          </a:p>
        </p:txBody>
      </p:sp>
      <p:sp>
        <p:nvSpPr>
          <p:cNvPr id="52" name="Rectangle 51"/>
          <p:cNvSpPr/>
          <p:nvPr/>
        </p:nvSpPr>
        <p:spPr>
          <a:xfrm>
            <a:off x="361947" y="3521642"/>
            <a:ext cx="5290105" cy="275653"/>
          </a:xfrm>
          <a:prstGeom prst="rect">
            <a:avLst/>
          </a:prstGeom>
        </p:spPr>
        <p:txBody>
          <a:bodyPr wrap="square">
            <a:spAutoFit/>
          </a:bodyPr>
          <a:lstStyle/>
          <a:p>
            <a:pPr>
              <a:lnSpc>
                <a:spcPct val="107000"/>
              </a:lnSpc>
            </a:pPr>
            <a:r>
              <a:rPr lang="en-US" sz="1200" dirty="0">
                <a:solidFill>
                  <a:prstClr val="black"/>
                </a:solidFill>
                <a:latin typeface="Arial" panose="020B0604020202020204" pitchFamily="34" charset="0"/>
                <a:cs typeface="Arial" panose="020B0604020202020204" pitchFamily="34" charset="0"/>
              </a:rPr>
              <a:t>Comments?</a:t>
            </a:r>
            <a:endParaRPr lang="en-US" sz="1200" dirty="0">
              <a:solidFill>
                <a:prstClr val="black"/>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75148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B39BC17-A734-A748-B23F-E2E693D5C461}" type="slidenum">
              <a:rPr lang="en-US" smtClean="0">
                <a:solidFill>
                  <a:prstClr val="white"/>
                </a:solidFill>
              </a:rPr>
              <a:pPr/>
              <a:t>7</a:t>
            </a:fld>
            <a:endParaRPr lang="en-US">
              <a:solidFill>
                <a:prstClr val="white"/>
              </a:solidFill>
            </a:endParaRPr>
          </a:p>
        </p:txBody>
      </p:sp>
      <p:pic>
        <p:nvPicPr>
          <p:cNvPr id="15" name="Picture 14">
            <a:extLst>
              <a:ext uri="{FF2B5EF4-FFF2-40B4-BE49-F238E27FC236}">
                <a16:creationId xmlns:a16="http://schemas.microsoft.com/office/drawing/2014/main" id="{480E3680-C5CB-0044-8C24-2BB8E033D969}"/>
              </a:ext>
            </a:extLst>
          </p:cNvPr>
          <p:cNvPicPr>
            <a:picLocks noChangeAspect="1"/>
          </p:cNvPicPr>
          <p:nvPr/>
        </p:nvPicPr>
        <p:blipFill>
          <a:blip r:embed="rId3"/>
          <a:stretch>
            <a:fillRect/>
          </a:stretch>
        </p:blipFill>
        <p:spPr>
          <a:xfrm>
            <a:off x="101538" y="109459"/>
            <a:ext cx="1057838" cy="538392"/>
          </a:xfrm>
          <a:prstGeom prst="rect">
            <a:avLst/>
          </a:prstGeom>
        </p:spPr>
      </p:pic>
      <p:sp>
        <p:nvSpPr>
          <p:cNvPr id="9" name="Rectangle 8"/>
          <p:cNvSpPr/>
          <p:nvPr/>
        </p:nvSpPr>
        <p:spPr>
          <a:xfrm>
            <a:off x="5857461" y="6582976"/>
            <a:ext cx="4572000" cy="276999"/>
          </a:xfrm>
          <a:prstGeom prst="rect">
            <a:avLst/>
          </a:prstGeom>
        </p:spPr>
        <p:txBody>
          <a:bodyPr>
            <a:spAutoFit/>
          </a:bodyPr>
          <a:lstStyle/>
          <a:p>
            <a:r>
              <a:rPr lang="en-US" sz="1200">
                <a:solidFill>
                  <a:prstClr val="black"/>
                </a:solidFill>
                <a:latin typeface="Arial" panose="020B0604020202020204" pitchFamily="34" charset="0"/>
                <a:cs typeface="Arial" panose="020B0604020202020204" pitchFamily="34" charset="0"/>
              </a:rPr>
              <a:t>Contact us @ </a:t>
            </a:r>
            <a:r>
              <a:rPr lang="en-US" sz="1200">
                <a:solidFill>
                  <a:prstClr val="black"/>
                </a:solidFill>
                <a:latin typeface="Arial" panose="020B0604020202020204" pitchFamily="34" charset="0"/>
                <a:cs typeface="Arial" panose="020B0604020202020204" pitchFamily="34" charset="0"/>
                <a:hlinkClick r:id="rId4"/>
              </a:rPr>
              <a:t>www.healthcommons.ca/contact</a:t>
            </a:r>
            <a:endParaRPr lang="en-US" sz="1200">
              <a:solidFill>
                <a:prstClr val="black"/>
              </a:solidFill>
              <a:latin typeface="Arial" panose="020B0604020202020204" pitchFamily="34" charset="0"/>
              <a:cs typeface="Arial" panose="020B0604020202020204" pitchFamily="34" charset="0"/>
            </a:endParaRPr>
          </a:p>
        </p:txBody>
      </p:sp>
      <p:sp>
        <p:nvSpPr>
          <p:cNvPr id="43" name="Rectangle 42"/>
          <p:cNvSpPr/>
          <p:nvPr/>
        </p:nvSpPr>
        <p:spPr>
          <a:xfrm>
            <a:off x="-341" y="1025458"/>
            <a:ext cx="9144341" cy="276999"/>
          </a:xfrm>
          <a:prstGeom prst="rect">
            <a:avLst/>
          </a:prstGeom>
          <a:solidFill>
            <a:srgbClr val="572BA3"/>
          </a:solidFill>
        </p:spPr>
        <p:txBody>
          <a:bodyPr wrap="square">
            <a:spAutoFit/>
          </a:bodyPr>
          <a:lstStyle/>
          <a:p>
            <a:pPr algn="ctr"/>
            <a:r>
              <a:rPr lang="en-US" sz="1200" dirty="0">
                <a:solidFill>
                  <a:prstClr val="white"/>
                </a:solidFill>
                <a:latin typeface="Arial" panose="020B0604020202020204" pitchFamily="34" charset="0"/>
                <a:cs typeface="Arial" panose="020B0604020202020204" pitchFamily="34" charset="0"/>
              </a:rPr>
              <a:t>We would love your feedback! Please place a </a:t>
            </a:r>
            <a:r>
              <a:rPr lang="en-US" sz="1200" b="1" dirty="0">
                <a:solidFill>
                  <a:prstClr val="white"/>
                </a:solidFill>
                <a:latin typeface="Arial" panose="020B0604020202020204" pitchFamily="34" charset="0"/>
                <a:cs typeface="Arial" panose="020B0604020202020204" pitchFamily="34" charset="0"/>
              </a:rPr>
              <a:t>dot</a:t>
            </a:r>
            <a:r>
              <a:rPr lang="en-US" sz="1200" dirty="0">
                <a:solidFill>
                  <a:prstClr val="white"/>
                </a:solidFill>
                <a:latin typeface="Arial" panose="020B0604020202020204" pitchFamily="34" charset="0"/>
                <a:cs typeface="Arial" panose="020B0604020202020204" pitchFamily="34" charset="0"/>
              </a:rPr>
              <a:t> on each line to reflect your experience today. </a:t>
            </a:r>
          </a:p>
        </p:txBody>
      </p:sp>
      <p:sp>
        <p:nvSpPr>
          <p:cNvPr id="2" name="TextBox 1"/>
          <p:cNvSpPr txBox="1"/>
          <p:nvPr/>
        </p:nvSpPr>
        <p:spPr>
          <a:xfrm>
            <a:off x="272853" y="2871636"/>
            <a:ext cx="1393902" cy="276999"/>
          </a:xfrm>
          <a:prstGeom prst="rect">
            <a:avLst/>
          </a:prstGeom>
          <a:noFill/>
        </p:spPr>
        <p:txBody>
          <a:bodyPr wrap="square" rtlCol="0">
            <a:spAutoFit/>
          </a:bodyPr>
          <a:lstStyle/>
          <a:p>
            <a:r>
              <a:rPr lang="en-US" sz="1200" dirty="0">
                <a:solidFill>
                  <a:prstClr val="black"/>
                </a:solidFill>
                <a:latin typeface="Arial" panose="020B0604020202020204" pitchFamily="34" charset="0"/>
                <a:cs typeface="Arial" panose="020B0604020202020204" pitchFamily="34" charset="0"/>
              </a:rPr>
              <a:t>A little</a:t>
            </a:r>
          </a:p>
        </p:txBody>
      </p:sp>
      <p:sp>
        <p:nvSpPr>
          <p:cNvPr id="10" name="TextBox 9"/>
          <p:cNvSpPr txBox="1"/>
          <p:nvPr/>
        </p:nvSpPr>
        <p:spPr>
          <a:xfrm>
            <a:off x="272854" y="1819154"/>
            <a:ext cx="1393902" cy="276999"/>
          </a:xfrm>
          <a:prstGeom prst="rect">
            <a:avLst/>
          </a:prstGeom>
          <a:noFill/>
        </p:spPr>
        <p:txBody>
          <a:bodyPr wrap="square" rtlCol="0">
            <a:spAutoFit/>
          </a:bodyPr>
          <a:lstStyle/>
          <a:p>
            <a:r>
              <a:rPr lang="en-US" sz="1200" dirty="0">
                <a:solidFill>
                  <a:prstClr val="black"/>
                </a:solidFill>
                <a:latin typeface="Arial" panose="020B0604020202020204" pitchFamily="34" charset="0"/>
                <a:cs typeface="Arial" panose="020B0604020202020204" pitchFamily="34" charset="0"/>
              </a:rPr>
              <a:t>A little</a:t>
            </a:r>
          </a:p>
        </p:txBody>
      </p:sp>
      <p:sp>
        <p:nvSpPr>
          <p:cNvPr id="11" name="TextBox 10"/>
          <p:cNvSpPr txBox="1"/>
          <p:nvPr/>
        </p:nvSpPr>
        <p:spPr>
          <a:xfrm>
            <a:off x="272853" y="4996341"/>
            <a:ext cx="1393902" cy="276999"/>
          </a:xfrm>
          <a:prstGeom prst="rect">
            <a:avLst/>
          </a:prstGeom>
          <a:noFill/>
        </p:spPr>
        <p:txBody>
          <a:bodyPr wrap="square" rtlCol="0">
            <a:spAutoFit/>
          </a:bodyPr>
          <a:lstStyle/>
          <a:p>
            <a:r>
              <a:rPr lang="en-US" sz="1200" dirty="0">
                <a:solidFill>
                  <a:prstClr val="black"/>
                </a:solidFill>
                <a:latin typeface="Arial" panose="020B0604020202020204" pitchFamily="34" charset="0"/>
                <a:cs typeface="Arial" panose="020B0604020202020204" pitchFamily="34" charset="0"/>
              </a:rPr>
              <a:t>A little</a:t>
            </a:r>
          </a:p>
        </p:txBody>
      </p:sp>
      <p:sp>
        <p:nvSpPr>
          <p:cNvPr id="13" name="TextBox 12"/>
          <p:cNvSpPr txBox="1"/>
          <p:nvPr/>
        </p:nvSpPr>
        <p:spPr>
          <a:xfrm>
            <a:off x="272853" y="3982729"/>
            <a:ext cx="1393902" cy="276999"/>
          </a:xfrm>
          <a:prstGeom prst="rect">
            <a:avLst/>
          </a:prstGeom>
          <a:noFill/>
        </p:spPr>
        <p:txBody>
          <a:bodyPr wrap="square" rtlCol="0">
            <a:spAutoFit/>
          </a:bodyPr>
          <a:lstStyle/>
          <a:p>
            <a:r>
              <a:rPr lang="en-US" sz="1200" dirty="0">
                <a:solidFill>
                  <a:prstClr val="black"/>
                </a:solidFill>
                <a:latin typeface="Arial" panose="020B0604020202020204" pitchFamily="34" charset="0"/>
                <a:cs typeface="Arial" panose="020B0604020202020204" pitchFamily="34" charset="0"/>
              </a:rPr>
              <a:t>A little</a:t>
            </a:r>
          </a:p>
        </p:txBody>
      </p:sp>
      <p:sp>
        <p:nvSpPr>
          <p:cNvPr id="14" name="TextBox 13"/>
          <p:cNvSpPr txBox="1"/>
          <p:nvPr/>
        </p:nvSpPr>
        <p:spPr>
          <a:xfrm>
            <a:off x="8296008" y="2865668"/>
            <a:ext cx="1393902" cy="276999"/>
          </a:xfrm>
          <a:prstGeom prst="rect">
            <a:avLst/>
          </a:prstGeom>
          <a:noFill/>
        </p:spPr>
        <p:txBody>
          <a:bodyPr wrap="square" rtlCol="0">
            <a:spAutoFit/>
          </a:bodyPr>
          <a:lstStyle/>
          <a:p>
            <a:r>
              <a:rPr lang="en-US" sz="1200" dirty="0">
                <a:solidFill>
                  <a:prstClr val="black"/>
                </a:solidFill>
                <a:latin typeface="Arial" panose="020B0604020202020204" pitchFamily="34" charset="0"/>
                <a:cs typeface="Arial" panose="020B0604020202020204" pitchFamily="34" charset="0"/>
              </a:rPr>
              <a:t>A lot</a:t>
            </a:r>
          </a:p>
        </p:txBody>
      </p:sp>
      <p:sp>
        <p:nvSpPr>
          <p:cNvPr id="16" name="TextBox 15"/>
          <p:cNvSpPr txBox="1"/>
          <p:nvPr/>
        </p:nvSpPr>
        <p:spPr>
          <a:xfrm>
            <a:off x="8296008" y="1819154"/>
            <a:ext cx="1393902" cy="276999"/>
          </a:xfrm>
          <a:prstGeom prst="rect">
            <a:avLst/>
          </a:prstGeom>
          <a:noFill/>
        </p:spPr>
        <p:txBody>
          <a:bodyPr wrap="square" rtlCol="0">
            <a:spAutoFit/>
          </a:bodyPr>
          <a:lstStyle/>
          <a:p>
            <a:r>
              <a:rPr lang="en-US" sz="1200" dirty="0">
                <a:solidFill>
                  <a:prstClr val="black"/>
                </a:solidFill>
                <a:latin typeface="Arial" panose="020B0604020202020204" pitchFamily="34" charset="0"/>
                <a:cs typeface="Arial" panose="020B0604020202020204" pitchFamily="34" charset="0"/>
              </a:rPr>
              <a:t>A lot</a:t>
            </a:r>
          </a:p>
        </p:txBody>
      </p:sp>
      <p:sp>
        <p:nvSpPr>
          <p:cNvPr id="17" name="TextBox 16"/>
          <p:cNvSpPr txBox="1"/>
          <p:nvPr/>
        </p:nvSpPr>
        <p:spPr>
          <a:xfrm>
            <a:off x="8296008" y="5033302"/>
            <a:ext cx="1393902" cy="276999"/>
          </a:xfrm>
          <a:prstGeom prst="rect">
            <a:avLst/>
          </a:prstGeom>
          <a:noFill/>
        </p:spPr>
        <p:txBody>
          <a:bodyPr wrap="square" rtlCol="0">
            <a:spAutoFit/>
          </a:bodyPr>
          <a:lstStyle/>
          <a:p>
            <a:r>
              <a:rPr lang="en-US" sz="1200" dirty="0">
                <a:solidFill>
                  <a:prstClr val="black"/>
                </a:solidFill>
                <a:latin typeface="Arial" panose="020B0604020202020204" pitchFamily="34" charset="0"/>
                <a:cs typeface="Arial" panose="020B0604020202020204" pitchFamily="34" charset="0"/>
              </a:rPr>
              <a:t>A lot</a:t>
            </a:r>
          </a:p>
        </p:txBody>
      </p:sp>
      <p:sp>
        <p:nvSpPr>
          <p:cNvPr id="18" name="TextBox 17"/>
          <p:cNvSpPr txBox="1"/>
          <p:nvPr/>
        </p:nvSpPr>
        <p:spPr>
          <a:xfrm>
            <a:off x="8296008" y="3987254"/>
            <a:ext cx="1393902" cy="276999"/>
          </a:xfrm>
          <a:prstGeom prst="rect">
            <a:avLst/>
          </a:prstGeom>
          <a:noFill/>
        </p:spPr>
        <p:txBody>
          <a:bodyPr wrap="square" rtlCol="0">
            <a:spAutoFit/>
          </a:bodyPr>
          <a:lstStyle/>
          <a:p>
            <a:r>
              <a:rPr lang="en-US" sz="1200" dirty="0">
                <a:solidFill>
                  <a:prstClr val="black"/>
                </a:solidFill>
                <a:latin typeface="Arial" panose="020B0604020202020204" pitchFamily="34" charset="0"/>
                <a:cs typeface="Arial" panose="020B0604020202020204" pitchFamily="34" charset="0"/>
              </a:rPr>
              <a:t>A lot</a:t>
            </a:r>
          </a:p>
        </p:txBody>
      </p:sp>
      <p:sp>
        <p:nvSpPr>
          <p:cNvPr id="19" name="TextBox 18"/>
          <p:cNvSpPr txBox="1"/>
          <p:nvPr/>
        </p:nvSpPr>
        <p:spPr>
          <a:xfrm>
            <a:off x="272854" y="1460257"/>
            <a:ext cx="7229559" cy="276999"/>
          </a:xfrm>
          <a:prstGeom prst="rect">
            <a:avLst/>
          </a:prstGeom>
          <a:noFill/>
        </p:spPr>
        <p:txBody>
          <a:bodyPr wrap="square" rtlCol="0">
            <a:spAutoFit/>
          </a:bodyPr>
          <a:lstStyle/>
          <a:p>
            <a:r>
              <a:rPr lang="en-US" sz="1200" dirty="0">
                <a:solidFill>
                  <a:prstClr val="black"/>
                </a:solidFill>
                <a:latin typeface="Arial" panose="020B0604020202020204" pitchFamily="34" charset="0"/>
                <a:ea typeface="Calibri" panose="020F0502020204030204" pitchFamily="34" charset="0"/>
                <a:cs typeface="Arial" panose="020B0604020202020204" pitchFamily="34" charset="0"/>
              </a:rPr>
              <a:t>1. I had the opportunity to share my knowledge and contribute in my group.</a:t>
            </a:r>
            <a:endParaRPr lang="en-US" sz="1200" dirty="0">
              <a:solidFill>
                <a:prstClr val="black"/>
              </a:solidFill>
              <a:latin typeface="Arial" panose="020B0604020202020204" pitchFamily="34" charset="0"/>
              <a:cs typeface="Arial" panose="020B0604020202020204" pitchFamily="34" charset="0"/>
            </a:endParaRPr>
          </a:p>
        </p:txBody>
      </p:sp>
      <p:sp>
        <p:nvSpPr>
          <p:cNvPr id="5" name="Rectangle 4"/>
          <p:cNvSpPr/>
          <p:nvPr/>
        </p:nvSpPr>
        <p:spPr>
          <a:xfrm>
            <a:off x="272853" y="2502904"/>
            <a:ext cx="5584608" cy="289951"/>
          </a:xfrm>
          <a:prstGeom prst="rect">
            <a:avLst/>
          </a:prstGeom>
        </p:spPr>
        <p:txBody>
          <a:bodyPr wrap="square">
            <a:spAutoFit/>
          </a:bodyPr>
          <a:lstStyle/>
          <a:p>
            <a:pPr>
              <a:lnSpc>
                <a:spcPct val="107000"/>
              </a:lnSpc>
            </a:pPr>
            <a:r>
              <a:rPr lang="en-US" sz="1200" dirty="0">
                <a:solidFill>
                  <a:prstClr val="black"/>
                </a:solidFill>
                <a:latin typeface="Arial" panose="020B0604020202020204" pitchFamily="34" charset="0"/>
                <a:ea typeface="Calibri" panose="020F0502020204030204" pitchFamily="34" charset="0"/>
                <a:cs typeface="Arial" panose="020B0604020202020204" pitchFamily="34" charset="0"/>
              </a:rPr>
              <a:t>2. I had the opportunity to connect with other participants in a meaningful way.</a:t>
            </a:r>
          </a:p>
        </p:txBody>
      </p:sp>
      <p:sp>
        <p:nvSpPr>
          <p:cNvPr id="20" name="Rectangle 19"/>
          <p:cNvSpPr/>
          <p:nvPr/>
        </p:nvSpPr>
        <p:spPr>
          <a:xfrm>
            <a:off x="272853" y="3608353"/>
            <a:ext cx="8179780" cy="275653"/>
          </a:xfrm>
          <a:prstGeom prst="rect">
            <a:avLst/>
          </a:prstGeom>
        </p:spPr>
        <p:txBody>
          <a:bodyPr wrap="square">
            <a:spAutoFit/>
          </a:bodyPr>
          <a:lstStyle/>
          <a:p>
            <a:pPr>
              <a:lnSpc>
                <a:spcPct val="107000"/>
              </a:lnSpc>
            </a:pPr>
            <a:r>
              <a:rPr lang="en-US" sz="1200" dirty="0">
                <a:solidFill>
                  <a:prstClr val="black"/>
                </a:solidFill>
                <a:latin typeface="Arial" panose="020B0604020202020204" pitchFamily="34" charset="0"/>
                <a:ea typeface="Calibri" panose="020F0502020204030204" pitchFamily="34" charset="0"/>
                <a:cs typeface="Arial" panose="020B0604020202020204" pitchFamily="34" charset="0"/>
              </a:rPr>
              <a:t> 3.  My awareness/understanding of youth wellness assets in the community has grown. </a:t>
            </a:r>
          </a:p>
        </p:txBody>
      </p:sp>
      <p:sp>
        <p:nvSpPr>
          <p:cNvPr id="21" name="Rectangle 20"/>
          <p:cNvSpPr/>
          <p:nvPr/>
        </p:nvSpPr>
        <p:spPr>
          <a:xfrm>
            <a:off x="306364" y="4592483"/>
            <a:ext cx="5153531" cy="289951"/>
          </a:xfrm>
          <a:prstGeom prst="rect">
            <a:avLst/>
          </a:prstGeom>
        </p:spPr>
        <p:txBody>
          <a:bodyPr wrap="square">
            <a:spAutoFit/>
          </a:bodyPr>
          <a:lstStyle/>
          <a:p>
            <a:pPr>
              <a:lnSpc>
                <a:spcPct val="107000"/>
              </a:lnSpc>
            </a:pPr>
            <a:r>
              <a:rPr lang="en-US" sz="1200" dirty="0">
                <a:solidFill>
                  <a:prstClr val="black"/>
                </a:solidFill>
                <a:latin typeface="Arial" panose="020B0604020202020204" pitchFamily="34" charset="0"/>
                <a:ea typeface="Calibri" panose="020F0502020204030204" pitchFamily="34" charset="0"/>
                <a:cs typeface="Arial" panose="020B0604020202020204" pitchFamily="34" charset="0"/>
              </a:rPr>
              <a:t>4. This workshop created a sense of shared purpose and community.  </a:t>
            </a:r>
          </a:p>
        </p:txBody>
      </p:sp>
      <p:sp>
        <p:nvSpPr>
          <p:cNvPr id="7" name="Rectangle 6"/>
          <p:cNvSpPr/>
          <p:nvPr/>
        </p:nvSpPr>
        <p:spPr>
          <a:xfrm>
            <a:off x="272853" y="5581810"/>
            <a:ext cx="4572000" cy="289951"/>
          </a:xfrm>
          <a:prstGeom prst="rect">
            <a:avLst/>
          </a:prstGeom>
        </p:spPr>
        <p:txBody>
          <a:bodyPr>
            <a:spAutoFit/>
          </a:bodyPr>
          <a:lstStyle/>
          <a:p>
            <a:pPr>
              <a:lnSpc>
                <a:spcPct val="107000"/>
              </a:lnSpc>
            </a:pPr>
            <a:r>
              <a:rPr lang="en-US" sz="1200" dirty="0">
                <a:solidFill>
                  <a:prstClr val="black"/>
                </a:solidFill>
                <a:latin typeface="Arial" panose="020B0604020202020204" pitchFamily="34" charset="0"/>
                <a:ea typeface="Calibri" panose="020F0502020204030204" pitchFamily="34" charset="0"/>
                <a:cs typeface="Arial" panose="020B0604020202020204" pitchFamily="34" charset="0"/>
              </a:rPr>
              <a:t>What I found most valuable about this workshop was: </a:t>
            </a:r>
          </a:p>
        </p:txBody>
      </p:sp>
      <p:graphicFrame>
        <p:nvGraphicFramePr>
          <p:cNvPr id="40" name="Table 39"/>
          <p:cNvGraphicFramePr>
            <a:graphicFrameLocks noGrp="1"/>
          </p:cNvGraphicFramePr>
          <p:nvPr/>
        </p:nvGraphicFramePr>
        <p:xfrm>
          <a:off x="839633" y="1957649"/>
          <a:ext cx="7456374" cy="3210048"/>
        </p:xfrm>
        <a:graphic>
          <a:graphicData uri="http://schemas.openxmlformats.org/drawingml/2006/table">
            <a:tbl>
              <a:tblPr firstRow="1" bandRow="1">
                <a:tableStyleId>{5C22544A-7EE6-4342-B048-85BDC9FD1C3A}</a:tableStyleId>
              </a:tblPr>
              <a:tblGrid>
                <a:gridCol w="7456374">
                  <a:extLst>
                    <a:ext uri="{9D8B030D-6E8A-4147-A177-3AD203B41FA5}">
                      <a16:colId xmlns:a16="http://schemas.microsoft.com/office/drawing/2014/main" val="20000"/>
                    </a:ext>
                  </a:extLst>
                </a:gridCol>
              </a:tblGrid>
              <a:tr h="1052897">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104254">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052897">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013091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S HC TOOLKIT TEMPLATES" id="{07DAE371-86EE-E14D-8327-F800AEEA4456}" vid="{18293E83-D85D-6D4E-A22E-B6AC8E2E0899}"/>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AC992B87927CA44B495C8DA1206E1CE" ma:contentTypeVersion="12" ma:contentTypeDescription="Create a new document." ma:contentTypeScope="" ma:versionID="bd0423105f1b4409637b070466fb57a6">
  <xsd:schema xmlns:xsd="http://www.w3.org/2001/XMLSchema" xmlns:xs="http://www.w3.org/2001/XMLSchema" xmlns:p="http://schemas.microsoft.com/office/2006/metadata/properties" xmlns:ns1="http://schemas.microsoft.com/sharepoint/v3" xmlns:ns2="fe1ff5bd-6c57-4e1d-8b4b-98bb05c4ed06" xmlns:ns3="40e823d3-59db-4153-a34d-70a071d97d0c" targetNamespace="http://schemas.microsoft.com/office/2006/metadata/properties" ma:root="true" ma:fieldsID="9188041873834e1a4b5bab3d12c84d13" ns1:_="" ns2:_="" ns3:_="">
    <xsd:import namespace="http://schemas.microsoft.com/sharepoint/v3"/>
    <xsd:import namespace="fe1ff5bd-6c57-4e1d-8b4b-98bb05c4ed06"/>
    <xsd:import namespace="40e823d3-59db-4153-a34d-70a071d97d0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8" nillable="true" ma:displayName="Unified Compliance Policy Properties" ma:hidden="true" ma:internalName="_ip_UnifiedCompliancePolicyProperties">
      <xsd:simpleType>
        <xsd:restriction base="dms:Note"/>
      </xsd:simpleType>
    </xsd:element>
    <xsd:element name="_ip_UnifiedCompliancePolicyUIAction" ma:index="1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e1ff5bd-6c57-4e1d-8b4b-98bb05c4ed0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e823d3-59db-4153-a34d-70a071d97d0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0489912-EB20-4000-921D-09AC7B25B2AE}">
  <ds:schemaRefs>
    <ds:schemaRef ds:uri="http://schemas.microsoft.com/sharepoint/v3/contenttype/forms"/>
  </ds:schemaRefs>
</ds:datastoreItem>
</file>

<file path=customXml/itemProps2.xml><?xml version="1.0" encoding="utf-8"?>
<ds:datastoreItem xmlns:ds="http://schemas.openxmlformats.org/officeDocument/2006/customXml" ds:itemID="{FE91FC52-93A6-4111-BA08-DF51E71D02D6}">
  <ds:schemaRefs>
    <ds:schemaRef ds:uri="http://schemas.microsoft.com/office/2006/metadata/properties"/>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96E683D7-D2EF-4CD1-B031-C2E6EAA977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e1ff5bd-6c57-4e1d-8b4b-98bb05c4ed06"/>
    <ds:schemaRef ds:uri="40e823d3-59db-4153-a34d-70a071d97d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Personas (older adults met through Neighbours)</Template>
  <TotalTime>1096</TotalTime>
  <Words>427</Words>
  <Application>Microsoft Office PowerPoint</Application>
  <PresentationFormat>Letter Paper (8.5x11 in)</PresentationFormat>
  <Paragraphs>80</Paragraphs>
  <Slides>7</Slides>
  <Notes>5</Notes>
  <HiddenSlides>0</HiddenSlides>
  <MMClips>0</MMClips>
  <ScaleCrop>false</ScaleCrop>
  <HeadingPairs>
    <vt:vector size="4" baseType="variant">
      <vt:variant>
        <vt:lpstr>Theme</vt:lpstr>
      </vt:variant>
      <vt:variant>
        <vt:i4>4</vt:i4>
      </vt:variant>
      <vt:variant>
        <vt:lpstr>Slide Titles</vt:lpstr>
      </vt:variant>
      <vt:variant>
        <vt:i4>7</vt:i4>
      </vt:variant>
    </vt:vector>
  </HeadingPairs>
  <TitlesOfParts>
    <vt:vector size="11" baseType="lpstr">
      <vt:lpstr>Office Theme</vt:lpstr>
      <vt:lpstr>1_Office Theme</vt:lpstr>
      <vt:lpstr>2_Office Theme</vt:lpstr>
      <vt:lpstr>3_Office Theme</vt:lpstr>
      <vt:lpstr>PowerPoint Presentation</vt:lpstr>
      <vt:lpstr>IN A NUTSHELL</vt:lpstr>
      <vt:lpstr>ABOUT THIS TOOL</vt:lpstr>
      <vt:lpstr>PowerPoint Presentation</vt:lpstr>
      <vt:lpstr>PowerPoint Presentation</vt:lpstr>
      <vt:lpstr>PowerPoint Presentation</vt:lpstr>
      <vt:lpstr>PowerPoint Presentation</vt:lpstr>
    </vt:vector>
  </TitlesOfParts>
  <Company>Sinai Health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Sonia Gaudry</dc:creator>
  <cp:lastModifiedBy>Kandace Ryckman</cp:lastModifiedBy>
  <cp:revision>35</cp:revision>
  <cp:lastPrinted>2020-01-03T18:51:04Z</cp:lastPrinted>
  <dcterms:created xsi:type="dcterms:W3CDTF">2020-01-03T17:31:58Z</dcterms:created>
  <dcterms:modified xsi:type="dcterms:W3CDTF">2020-01-28T19:29:27Z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0x0101004AC992B87927CA44B495C8DA1206E1CE</vt:lpwstr>
  </property>
</Properties>
</file>