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9" r:id="rId5"/>
    <p:sldId id="264" r:id="rId6"/>
    <p:sldId id="265" r:id="rId7"/>
    <p:sldId id="262" r:id="rId8"/>
    <p:sldId id="270" r:id="rId9"/>
    <p:sldId id="271" r:id="rId10"/>
    <p:sldId id="266" r:id="rId11"/>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atkowski" initials="AP" lastIdx="1" clrIdx="0">
    <p:extLst>
      <p:ext uri="{19B8F6BF-5375-455C-9EA6-DF929625EA0E}">
        <p15:presenceInfo xmlns:p15="http://schemas.microsoft.com/office/powerpoint/2012/main" userId="S-1-5-21-839522115-1275210071-1801674531-32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99F"/>
    <a:srgbClr val="242061"/>
    <a:srgbClr val="662B91"/>
    <a:srgbClr val="ED217C"/>
    <a:srgbClr val="D7DF20"/>
    <a:srgbClr val="F25929"/>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34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970DF2-7A29-4966-89EC-C1A9E92F25F4}" type="datetimeFigureOut">
              <a:rPr lang="en-US" smtClean="0"/>
              <a:t>1/28/2020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513090-3A51-40EA-98AE-9AA307BA79DF}" type="slidenum">
              <a:rPr lang="en-US" smtClean="0"/>
              <a:t>‹#›</a:t>
            </a:fld>
            <a:endParaRPr lang="en-US"/>
          </a:p>
        </p:txBody>
      </p:sp>
    </p:spTree>
    <p:extLst>
      <p:ext uri="{BB962C8B-B14F-4D97-AF65-F5344CB8AC3E}">
        <p14:creationId xmlns:p14="http://schemas.microsoft.com/office/powerpoint/2010/main" val="13093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13090-3A51-40EA-98AE-9AA307BA79DF}" type="slidenum">
              <a:rPr lang="en-US" smtClean="0"/>
              <a:t>2</a:t>
            </a:fld>
            <a:endParaRPr lang="en-US"/>
          </a:p>
        </p:txBody>
      </p:sp>
    </p:spTree>
    <p:extLst>
      <p:ext uri="{BB962C8B-B14F-4D97-AF65-F5344CB8AC3E}">
        <p14:creationId xmlns:p14="http://schemas.microsoft.com/office/powerpoint/2010/main" val="391601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C29ED-8111-5445-8BB8-7281D84284EC}" type="slidenum">
              <a:rPr lang="en-US" smtClean="0"/>
              <a:t>5</a:t>
            </a:fld>
            <a:endParaRPr lang="en-US"/>
          </a:p>
        </p:txBody>
      </p:sp>
    </p:spTree>
    <p:extLst>
      <p:ext uri="{BB962C8B-B14F-4D97-AF65-F5344CB8AC3E}">
        <p14:creationId xmlns:p14="http://schemas.microsoft.com/office/powerpoint/2010/main" val="284766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C29ED-8111-5445-8BB8-7281D84284EC}" type="slidenum">
              <a:rPr lang="en-US" smtClean="0"/>
              <a:t>6</a:t>
            </a:fld>
            <a:endParaRPr lang="en-US"/>
          </a:p>
        </p:txBody>
      </p:sp>
    </p:spTree>
    <p:extLst>
      <p:ext uri="{BB962C8B-B14F-4D97-AF65-F5344CB8AC3E}">
        <p14:creationId xmlns:p14="http://schemas.microsoft.com/office/powerpoint/2010/main" val="359254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DC29ED-8111-5445-8BB8-7281D84284EC}" type="slidenum">
              <a:rPr lang="en-US" smtClean="0"/>
              <a:t>7</a:t>
            </a:fld>
            <a:endParaRPr lang="en-US"/>
          </a:p>
        </p:txBody>
      </p:sp>
    </p:spTree>
    <p:extLst>
      <p:ext uri="{BB962C8B-B14F-4D97-AF65-F5344CB8AC3E}">
        <p14:creationId xmlns:p14="http://schemas.microsoft.com/office/powerpoint/2010/main" val="262833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CCC7-07E8-A744-8250-7C7CE9748C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614259-D539-904B-9E1A-1899F5BAE3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9EFBF4-C741-AC46-A1E0-4A4017105280}"/>
              </a:ext>
            </a:extLst>
          </p:cNvPr>
          <p:cNvSpPr>
            <a:spLocks noGrp="1"/>
          </p:cNvSpPr>
          <p:nvPr>
            <p:ph type="dt" sz="half" idx="10"/>
          </p:nvPr>
        </p:nvSpPr>
        <p:spPr/>
        <p:txBody>
          <a:bodyPr/>
          <a:lstStyle/>
          <a:p>
            <a:fld id="{6F3D9A81-3346-A84C-83EE-3F7D6F93FBAC}" type="datetimeFigureOut">
              <a:rPr lang="en-US" smtClean="0"/>
              <a:t>1/28/2020</a:t>
            </a:fld>
            <a:endParaRPr lang="en-US"/>
          </a:p>
        </p:txBody>
      </p:sp>
      <p:sp>
        <p:nvSpPr>
          <p:cNvPr id="5" name="Footer Placeholder 4">
            <a:extLst>
              <a:ext uri="{FF2B5EF4-FFF2-40B4-BE49-F238E27FC236}">
                <a16:creationId xmlns:a16="http://schemas.microsoft.com/office/drawing/2014/main" id="{D1858F63-58CB-EE40-AA69-B05D99863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B661F-C9CC-0744-8802-E4CC028C1D2B}"/>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7847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D155-CD31-FE43-953D-D591D11E7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88C80-9C5A-2948-BCD2-9EDAEDE12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D25B0-36BF-AA4D-AAC3-DB46BE918F90}"/>
              </a:ext>
            </a:extLst>
          </p:cNvPr>
          <p:cNvSpPr>
            <a:spLocks noGrp="1"/>
          </p:cNvSpPr>
          <p:nvPr>
            <p:ph type="dt" sz="half" idx="10"/>
          </p:nvPr>
        </p:nvSpPr>
        <p:spPr/>
        <p:txBody>
          <a:bodyPr/>
          <a:lstStyle/>
          <a:p>
            <a:fld id="{6F3D9A81-3346-A84C-83EE-3F7D6F93FBAC}" type="datetimeFigureOut">
              <a:rPr lang="en-US" smtClean="0"/>
              <a:t>1/28/2020</a:t>
            </a:fld>
            <a:endParaRPr lang="en-US"/>
          </a:p>
        </p:txBody>
      </p:sp>
      <p:sp>
        <p:nvSpPr>
          <p:cNvPr id="5" name="Footer Placeholder 4">
            <a:extLst>
              <a:ext uri="{FF2B5EF4-FFF2-40B4-BE49-F238E27FC236}">
                <a16:creationId xmlns:a16="http://schemas.microsoft.com/office/drawing/2014/main" id="{9F45EE47-0744-494D-91A5-17EFC4149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9F666-651F-FC4E-86E5-FEF7FA259C4F}"/>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8787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B5E-EDF8-7B46-AFAA-90B35EBBF4C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98208-A246-CD41-9FA1-6BDE99F70F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FFD4B-67D1-B247-872D-07ED2241DD57}"/>
              </a:ext>
            </a:extLst>
          </p:cNvPr>
          <p:cNvSpPr>
            <a:spLocks noGrp="1"/>
          </p:cNvSpPr>
          <p:nvPr>
            <p:ph type="dt" sz="half" idx="10"/>
          </p:nvPr>
        </p:nvSpPr>
        <p:spPr/>
        <p:txBody>
          <a:bodyPr/>
          <a:lstStyle/>
          <a:p>
            <a:fld id="{6F3D9A81-3346-A84C-83EE-3F7D6F93FBAC}" type="datetimeFigureOut">
              <a:rPr lang="en-US" smtClean="0"/>
              <a:t>1/28/2020</a:t>
            </a:fld>
            <a:endParaRPr lang="en-US"/>
          </a:p>
        </p:txBody>
      </p:sp>
      <p:sp>
        <p:nvSpPr>
          <p:cNvPr id="5" name="Footer Placeholder 4">
            <a:extLst>
              <a:ext uri="{FF2B5EF4-FFF2-40B4-BE49-F238E27FC236}">
                <a16:creationId xmlns:a16="http://schemas.microsoft.com/office/drawing/2014/main" id="{8B1FB9E5-C9F1-A242-AE52-1DB90940F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3106D-23BF-5647-A944-86D6A4AB683C}"/>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99908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EF66-3BC7-B34E-BE71-07ABF6B19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7170-9ECB-2C4B-8720-8434FADBA7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E73FB-B805-0A42-9C62-4ADCF10E4A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D20C15-94D8-3848-A6C1-BD37DD7FCFBA}"/>
              </a:ext>
            </a:extLst>
          </p:cNvPr>
          <p:cNvSpPr>
            <a:spLocks noGrp="1"/>
          </p:cNvSpPr>
          <p:nvPr>
            <p:ph type="dt" sz="half" idx="10"/>
          </p:nvPr>
        </p:nvSpPr>
        <p:spPr/>
        <p:txBody>
          <a:bodyPr/>
          <a:lstStyle/>
          <a:p>
            <a:fld id="{6F3D9A81-3346-A84C-83EE-3F7D6F93FBAC}" type="datetimeFigureOut">
              <a:rPr lang="en-US" smtClean="0"/>
              <a:t>1/28/2020</a:t>
            </a:fld>
            <a:endParaRPr lang="en-US"/>
          </a:p>
        </p:txBody>
      </p:sp>
      <p:sp>
        <p:nvSpPr>
          <p:cNvPr id="6" name="Footer Placeholder 5">
            <a:extLst>
              <a:ext uri="{FF2B5EF4-FFF2-40B4-BE49-F238E27FC236}">
                <a16:creationId xmlns:a16="http://schemas.microsoft.com/office/drawing/2014/main" id="{4CEB405B-9038-B841-A5F6-5782E99A6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537CB-75CF-354F-B295-9A13D8C571DC}"/>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7067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1B49-5855-8640-9B09-2C188A9214DB}"/>
              </a:ext>
            </a:extLst>
          </p:cNvPr>
          <p:cNvSpPr>
            <a:spLocks noGrp="1"/>
          </p:cNvSpPr>
          <p:nvPr>
            <p:ph type="title" hasCustomPrompt="1"/>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F4B9E44-82E1-7B4B-AFCA-0E9BE5CBAE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AD2D6-D1FE-4A43-9E67-E5CF86630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FDA63-6E16-5A47-A90B-249DC9A05F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F004B-11C0-CC43-BAE8-49797EBE0F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C64D-3E78-D041-95C6-6EE874D97E53}"/>
              </a:ext>
            </a:extLst>
          </p:cNvPr>
          <p:cNvSpPr>
            <a:spLocks noGrp="1"/>
          </p:cNvSpPr>
          <p:nvPr>
            <p:ph type="dt" sz="half" idx="10"/>
          </p:nvPr>
        </p:nvSpPr>
        <p:spPr/>
        <p:txBody>
          <a:bodyPr/>
          <a:lstStyle/>
          <a:p>
            <a:fld id="{6F3D9A81-3346-A84C-83EE-3F7D6F93FBAC}" type="datetimeFigureOut">
              <a:rPr lang="en-US" smtClean="0"/>
              <a:t>1/28/2020</a:t>
            </a:fld>
            <a:endParaRPr lang="en-US"/>
          </a:p>
        </p:txBody>
      </p:sp>
      <p:sp>
        <p:nvSpPr>
          <p:cNvPr id="8" name="Footer Placeholder 7">
            <a:extLst>
              <a:ext uri="{FF2B5EF4-FFF2-40B4-BE49-F238E27FC236}">
                <a16:creationId xmlns:a16="http://schemas.microsoft.com/office/drawing/2014/main" id="{81CC68CC-93D5-0243-A129-00DB7EA8AD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0A56B8-CF90-964B-82FA-B3D8C9C5ECD7}"/>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50433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68180298-822F-B34D-98F9-EE7E6C5A5143}"/>
              </a:ext>
            </a:extLst>
          </p:cNvPr>
          <p:cNvSpPr/>
          <p:nvPr userDrawn="1"/>
        </p:nvSpPr>
        <p:spPr>
          <a:xfrm rot="16200000">
            <a:off x="7331922" y="5045922"/>
            <a:ext cx="1898367" cy="1725789"/>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7078" y="6023113"/>
            <a:ext cx="1013448" cy="515800"/>
          </a:xfrm>
          <a:prstGeom prst="rect">
            <a:avLst/>
          </a:prstGeom>
        </p:spPr>
      </p:pic>
      <p:sp>
        <p:nvSpPr>
          <p:cNvPr id="12" name="Rectangle 11">
            <a:extLst>
              <a:ext uri="{FF2B5EF4-FFF2-40B4-BE49-F238E27FC236}">
                <a16:creationId xmlns:a16="http://schemas.microsoft.com/office/drawing/2014/main" id="{8AC6B722-E5D8-6542-B939-E192DE021BBF}"/>
              </a:ext>
            </a:extLst>
          </p:cNvPr>
          <p:cNvSpPr/>
          <p:nvPr userDrawn="1"/>
        </p:nvSpPr>
        <p:spPr>
          <a:xfrm>
            <a:off x="7927156" y="6184970"/>
            <a:ext cx="1048556" cy="484748"/>
          </a:xfrm>
          <a:prstGeom prst="rect">
            <a:avLst/>
          </a:prstGeom>
        </p:spPr>
        <p:txBody>
          <a:bodyPr wrap="square">
            <a:spAutoFit/>
          </a:bodyPr>
          <a:lstStyle/>
          <a:p>
            <a:pPr algn="r"/>
            <a:r>
              <a:rPr lang="en-US" sz="850" b="1">
                <a:solidFill>
                  <a:srgbClr val="242061"/>
                </a:solidFill>
                <a:latin typeface="Arial" panose="020B0604020202020204" pitchFamily="34" charset="0"/>
                <a:cs typeface="Arial" panose="020B0604020202020204" pitchFamily="34" charset="0"/>
              </a:rPr>
              <a:t>TOOL</a:t>
            </a:r>
            <a:br>
              <a:rPr lang="en-US" sz="850" b="1">
                <a:solidFill>
                  <a:srgbClr val="242061"/>
                </a:solidFill>
                <a:latin typeface="Arial" panose="020B0604020202020204" pitchFamily="34" charset="0"/>
                <a:cs typeface="Arial" panose="020B0604020202020204" pitchFamily="34" charset="0"/>
              </a:rPr>
            </a:br>
            <a:r>
              <a:rPr lang="en-US" sz="850" b="1">
                <a:solidFill>
                  <a:srgbClr val="242061"/>
                </a:solidFill>
                <a:latin typeface="Arial" panose="020B0604020202020204" pitchFamily="34" charset="0"/>
                <a:cs typeface="Arial" panose="020B0604020202020204" pitchFamily="34" charset="0"/>
              </a:rPr>
              <a:t>Youth</a:t>
            </a:r>
            <a:r>
              <a:rPr lang="en-US" sz="850" b="1" baseline="0">
                <a:solidFill>
                  <a:srgbClr val="242061"/>
                </a:solidFill>
                <a:latin typeface="Arial" panose="020B0604020202020204" pitchFamily="34" charset="0"/>
                <a:cs typeface="Arial" panose="020B0604020202020204" pitchFamily="34" charset="0"/>
              </a:rPr>
              <a:t> Wellness</a:t>
            </a:r>
          </a:p>
          <a:p>
            <a:pPr algn="r"/>
            <a:r>
              <a:rPr lang="en-US" sz="850" b="1" baseline="0">
                <a:solidFill>
                  <a:srgbClr val="242061"/>
                </a:solidFill>
                <a:latin typeface="Arial" panose="020B0604020202020204" pitchFamily="34" charset="0"/>
                <a:cs typeface="Arial" panose="020B0604020202020204" pitchFamily="34" charset="0"/>
              </a:rPr>
              <a:t>Journey Canvas</a:t>
            </a:r>
            <a:endParaRPr lang="en-US" sz="850" b="1">
              <a:solidFill>
                <a:srgbClr val="24206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a:solidFill>
                  <a:srgbClr val="24206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1692966" y="6023113"/>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1812066" y="6117640"/>
            <a:ext cx="1893467" cy="353943"/>
          </a:xfrm>
          <a:prstGeom prst="rect">
            <a:avLst/>
          </a:prstGeom>
        </p:spPr>
        <p:txBody>
          <a:bodyPr wrap="none">
            <a:spAutoFit/>
          </a:bodyPr>
          <a:lstStyle/>
          <a:p>
            <a:r>
              <a:rPr lang="en-US" sz="850" b="1">
                <a:solidFill>
                  <a:srgbClr val="242061"/>
                </a:solidFill>
                <a:latin typeface="Arial" panose="020B0604020202020204" pitchFamily="34" charset="0"/>
                <a:cs typeface="Arial" panose="020B0604020202020204" pitchFamily="34" charset="0"/>
              </a:rPr>
              <a:t>CONTACT US </a:t>
            </a:r>
          </a:p>
          <a:p>
            <a:r>
              <a:rPr lang="en-US" sz="850">
                <a:solidFill>
                  <a:srgbClr val="242061"/>
                </a:solidFill>
                <a:latin typeface="Arial" panose="020B0604020202020204" pitchFamily="34" charset="0"/>
                <a:cs typeface="Arial" panose="020B0604020202020204" pitchFamily="34" charset="0"/>
              </a:rPr>
              <a:t>@ </a:t>
            </a:r>
            <a:r>
              <a:rPr lang="en-US" sz="850" err="1">
                <a:solidFill>
                  <a:srgbClr val="242061"/>
                </a:solidFill>
                <a:latin typeface="Arial" panose="020B0604020202020204" pitchFamily="34" charset="0"/>
                <a:cs typeface="Arial" panose="020B0604020202020204" pitchFamily="34" charset="0"/>
              </a:rPr>
              <a:t>www.healthcommons.ca</a:t>
            </a:r>
            <a:r>
              <a:rPr lang="en-US" sz="850">
                <a:solidFill>
                  <a:srgbClr val="24206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26031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05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0D7EB-42F7-344C-9782-501AAB6DDB0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A151A-726A-694F-9090-0CD361FBE2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E8400-1077-3C4B-BBFB-5870CEB78E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3D9A81-3346-A84C-83EE-3F7D6F93FBAC}" type="datetimeFigureOut">
              <a:rPr lang="en-US" smtClean="0"/>
              <a:t>1/28/2020</a:t>
            </a:fld>
            <a:endParaRPr lang="en-US"/>
          </a:p>
        </p:txBody>
      </p:sp>
      <p:sp>
        <p:nvSpPr>
          <p:cNvPr id="5" name="Footer Placeholder 4">
            <a:extLst>
              <a:ext uri="{FF2B5EF4-FFF2-40B4-BE49-F238E27FC236}">
                <a16:creationId xmlns:a16="http://schemas.microsoft.com/office/drawing/2014/main" id="{05893455-620F-C740-9BFC-AA76A27763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BF9FA2-152C-A24D-AEB5-EE2596D711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14AAA7-D6EB-744C-B0F5-5D3197FCB011}" type="slidenum">
              <a:rPr lang="en-US" smtClean="0"/>
              <a:t>‹#›</a:t>
            </a:fld>
            <a:endParaRPr lang="en-US"/>
          </a:p>
        </p:txBody>
      </p:sp>
    </p:spTree>
    <p:extLst>
      <p:ext uri="{BB962C8B-B14F-4D97-AF65-F5344CB8AC3E}">
        <p14:creationId xmlns:p14="http://schemas.microsoft.com/office/powerpoint/2010/main" val="977231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76AEE8-789F-624A-97FA-72D3E2DDC6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673" y="5286737"/>
            <a:ext cx="2085806" cy="1061582"/>
          </a:xfrm>
          <a:prstGeom prst="rect">
            <a:avLst/>
          </a:prstGeom>
        </p:spPr>
      </p:pic>
      <p:sp>
        <p:nvSpPr>
          <p:cNvPr id="13" name="Rectangle 12">
            <a:extLst>
              <a:ext uri="{FF2B5EF4-FFF2-40B4-BE49-F238E27FC236}">
                <a16:creationId xmlns:a16="http://schemas.microsoft.com/office/drawing/2014/main" id="{E5DC2BB4-2FFC-ED45-920A-6CE7A04D1FA8}"/>
              </a:ext>
            </a:extLst>
          </p:cNvPr>
          <p:cNvSpPr/>
          <p:nvPr/>
        </p:nvSpPr>
        <p:spPr>
          <a:xfrm>
            <a:off x="2483096" y="2187450"/>
            <a:ext cx="6660903" cy="2483099"/>
          </a:xfrm>
          <a:prstGeom prst="rect">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87EEA8-7E97-BB46-BBB7-4C4A059577B2}"/>
              </a:ext>
            </a:extLst>
          </p:cNvPr>
          <p:cNvSpPr txBox="1"/>
          <p:nvPr/>
        </p:nvSpPr>
        <p:spPr>
          <a:xfrm>
            <a:off x="2735905" y="2293498"/>
            <a:ext cx="3756990" cy="1020280"/>
          </a:xfrm>
          <a:prstGeom prst="rect">
            <a:avLst/>
          </a:prstGeom>
          <a:noFill/>
        </p:spPr>
        <p:txBody>
          <a:bodyPr wrap="square" rtlCol="0">
            <a:spAutoFit/>
          </a:bodyPr>
          <a:lstStyle/>
          <a:p>
            <a:r>
              <a:rPr lang="en-US" sz="6000" b="1">
                <a:solidFill>
                  <a:srgbClr val="242061"/>
                </a:solidFill>
                <a:latin typeface="Arial" panose="020B0604020202020204" pitchFamily="34" charset="0"/>
                <a:cs typeface="Arial" panose="020B0604020202020204" pitchFamily="34" charset="0"/>
              </a:rPr>
              <a:t>TOOL</a:t>
            </a:r>
          </a:p>
        </p:txBody>
      </p:sp>
      <p:cxnSp>
        <p:nvCxnSpPr>
          <p:cNvPr id="16" name="Straight Connector 15">
            <a:extLst>
              <a:ext uri="{FF2B5EF4-FFF2-40B4-BE49-F238E27FC236}">
                <a16:creationId xmlns:a16="http://schemas.microsoft.com/office/drawing/2014/main" id="{BD20E6C4-DBEA-074A-B510-86F42A69FEB8}"/>
              </a:ext>
            </a:extLst>
          </p:cNvPr>
          <p:cNvCxnSpPr>
            <a:cxnSpLocks/>
          </p:cNvCxnSpPr>
          <p:nvPr/>
        </p:nvCxnSpPr>
        <p:spPr>
          <a:xfrm flipH="1">
            <a:off x="2735905" y="3351815"/>
            <a:ext cx="5702417" cy="0"/>
          </a:xfrm>
          <a:prstGeom prst="line">
            <a:avLst/>
          </a:prstGeom>
          <a:ln w="12700">
            <a:solidFill>
              <a:srgbClr val="24206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132056-23D4-D94D-B4BB-680989522FD8}"/>
              </a:ext>
            </a:extLst>
          </p:cNvPr>
          <p:cNvSpPr txBox="1"/>
          <p:nvPr/>
        </p:nvSpPr>
        <p:spPr>
          <a:xfrm>
            <a:off x="2641636" y="3499728"/>
            <a:ext cx="5950896" cy="1175706"/>
          </a:xfrm>
          <a:prstGeom prst="rect">
            <a:avLst/>
          </a:prstGeom>
          <a:noFill/>
        </p:spPr>
        <p:txBody>
          <a:bodyPr wrap="square" rtlCol="0" anchor="t">
            <a:spAutoFit/>
          </a:bodyPr>
          <a:lstStyle/>
          <a:p>
            <a:pPr>
              <a:lnSpc>
                <a:spcPct val="80000"/>
              </a:lnSpc>
              <a:spcAft>
                <a:spcPts val="600"/>
              </a:spcAft>
            </a:pPr>
            <a:r>
              <a:rPr lang="en-US" sz="4400" dirty="0">
                <a:solidFill>
                  <a:srgbClr val="242061"/>
                </a:solidFill>
                <a:latin typeface="Arial"/>
                <a:cs typeface="Arial"/>
              </a:rPr>
              <a:t>Youth Wellness Journey Canvases</a:t>
            </a:r>
            <a:endParaRPr lang="en-US" sz="4400" dirty="0">
              <a:solidFill>
                <a:srgbClr val="242061"/>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a16="http://schemas.microsoft.com/office/drawing/2014/main" id="{7AC6B4FB-1F4D-3541-B773-E711D879E4E0}"/>
              </a:ext>
            </a:extLst>
          </p:cNvPr>
          <p:cNvSpPr/>
          <p:nvPr/>
        </p:nvSpPr>
        <p:spPr>
          <a:xfrm>
            <a:off x="-2" y="2187451"/>
            <a:ext cx="2483099" cy="2483099"/>
          </a:xfrm>
          <a:prstGeom prst="rtTriangl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B9C7FF0B-6DC3-4348-880B-7AD0B5602D99}"/>
              </a:ext>
            </a:extLst>
          </p:cNvPr>
          <p:cNvSpPr/>
          <p:nvPr/>
        </p:nvSpPr>
        <p:spPr>
          <a:xfrm rot="10800000">
            <a:off x="-1" y="2187451"/>
            <a:ext cx="2483099" cy="2483099"/>
          </a:xfrm>
          <a:prstGeom prst="rtTriangle">
            <a:avLst/>
          </a:prstGeom>
          <a:solidFill>
            <a:srgbClr val="F25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6E247826-ECAA-4D40-92D3-265E979455D8}"/>
              </a:ext>
            </a:extLst>
          </p:cNvPr>
          <p:cNvSpPr/>
          <p:nvPr/>
        </p:nvSpPr>
        <p:spPr>
          <a:xfrm>
            <a:off x="2483094" y="9094"/>
            <a:ext cx="2178357" cy="2178357"/>
          </a:xfrm>
          <a:prstGeom prst="rtTriangle">
            <a:avLst/>
          </a:prstGeom>
          <a:solidFill>
            <a:srgbClr val="65C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C90F3649-5A7A-D548-9B40-EFF99E9171B8}"/>
              </a:ext>
            </a:extLst>
          </p:cNvPr>
          <p:cNvSpPr/>
          <p:nvPr/>
        </p:nvSpPr>
        <p:spPr>
          <a:xfrm rot="10800000">
            <a:off x="2483094" y="9094"/>
            <a:ext cx="2178357" cy="2178357"/>
          </a:xfrm>
          <a:prstGeom prst="rtTriangle">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logo&#10;&#10;Description automatically generated">
            <a:extLst>
              <a:ext uri="{FF2B5EF4-FFF2-40B4-BE49-F238E27FC236}">
                <a16:creationId xmlns:a16="http://schemas.microsoft.com/office/drawing/2014/main" id="{D5BD2BD3-192D-3644-B41A-CC8599A7E8E6}"/>
              </a:ext>
            </a:extLst>
          </p:cNvPr>
          <p:cNvPicPr>
            <a:picLocks noChangeAspect="1"/>
          </p:cNvPicPr>
          <p:nvPr/>
        </p:nvPicPr>
        <p:blipFill>
          <a:blip r:embed="rId3"/>
          <a:stretch>
            <a:fillRect/>
          </a:stretch>
        </p:blipFill>
        <p:spPr>
          <a:xfrm>
            <a:off x="2641636" y="355356"/>
            <a:ext cx="1625600" cy="1524000"/>
          </a:xfrm>
          <a:prstGeom prst="rect">
            <a:avLst/>
          </a:prstGeom>
        </p:spPr>
      </p:pic>
      <p:pic>
        <p:nvPicPr>
          <p:cNvPr id="28" name="Picture 27" descr="A close up of a logo&#10;&#10;Description automatically generated">
            <a:extLst>
              <a:ext uri="{FF2B5EF4-FFF2-40B4-BE49-F238E27FC236}">
                <a16:creationId xmlns:a16="http://schemas.microsoft.com/office/drawing/2014/main" id="{E06A28C8-AF43-134B-A8A3-36F146FFD3AB}"/>
              </a:ext>
            </a:extLst>
          </p:cNvPr>
          <p:cNvPicPr>
            <a:picLocks noChangeAspect="1"/>
          </p:cNvPicPr>
          <p:nvPr/>
        </p:nvPicPr>
        <p:blipFill>
          <a:blip r:embed="rId4"/>
          <a:stretch>
            <a:fillRect/>
          </a:stretch>
        </p:blipFill>
        <p:spPr>
          <a:xfrm>
            <a:off x="304743" y="2563970"/>
            <a:ext cx="1944316" cy="1822796"/>
          </a:xfrm>
          <a:prstGeom prst="rect">
            <a:avLst/>
          </a:prstGeom>
        </p:spPr>
      </p:pic>
    </p:spTree>
    <p:extLst>
      <p:ext uri="{BB962C8B-B14F-4D97-AF65-F5344CB8AC3E}">
        <p14:creationId xmlns:p14="http://schemas.microsoft.com/office/powerpoint/2010/main" val="219473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F5A8-DE07-3E4D-B8F7-FBC6EDAB26B5}"/>
              </a:ext>
            </a:extLst>
          </p:cNvPr>
          <p:cNvSpPr>
            <a:spLocks noGrp="1"/>
          </p:cNvSpPr>
          <p:nvPr>
            <p:ph type="title"/>
          </p:nvPr>
        </p:nvSpPr>
        <p:spPr/>
        <p:txBody>
          <a:bodyPr/>
          <a:lstStyle/>
          <a:p>
            <a:r>
              <a:rPr lang="en-US"/>
              <a:t>IN A NUTSHELL</a:t>
            </a:r>
            <a:endParaRPr lang="en-US" sz="1800"/>
          </a:p>
        </p:txBody>
      </p:sp>
      <p:sp>
        <p:nvSpPr>
          <p:cNvPr id="3" name="Rectangle 2">
            <a:extLst>
              <a:ext uri="{FF2B5EF4-FFF2-40B4-BE49-F238E27FC236}">
                <a16:creationId xmlns:a16="http://schemas.microsoft.com/office/drawing/2014/main" id="{694FFC73-95D2-E94C-8446-F2FC53E5502B}"/>
              </a:ext>
            </a:extLst>
          </p:cNvPr>
          <p:cNvSpPr/>
          <p:nvPr/>
        </p:nvSpPr>
        <p:spPr>
          <a:xfrm>
            <a:off x="2981547" y="1730318"/>
            <a:ext cx="5397136" cy="3262432"/>
          </a:xfrm>
          <a:prstGeom prst="rect">
            <a:avLst/>
          </a:prstGeom>
        </p:spPr>
        <p:txBody>
          <a:bodyPr wrap="square" anchor="t">
            <a:spAutoFit/>
          </a:bodyPr>
          <a:lstStyle/>
          <a:p>
            <a:pPr fontAlgn="base"/>
            <a:r>
              <a:rPr lang="en-US" sz="1600" i="1">
                <a:solidFill>
                  <a:srgbClr val="242061"/>
                </a:solidFill>
                <a:latin typeface="Arial" panose="020B0604020202020204" pitchFamily="34" charset="0"/>
                <a:cs typeface="Arial" panose="020B0604020202020204" pitchFamily="34" charset="0"/>
              </a:rPr>
              <a:t>An increasing number of youth are experiencing mental health challenges in Ontario. We know that youth face unique obstacles and barriers to maintain wellness and seek help. Understanding how youth experience the health care system and the journey they take can help us to better design services that meet their needs.</a:t>
            </a:r>
          </a:p>
          <a:p>
            <a:pPr fontAlgn="base"/>
            <a:endParaRPr lang="en-US" sz="1400" b="1">
              <a:latin typeface="Arial" panose="020B0604020202020204" pitchFamily="34" charset="0"/>
              <a:cs typeface="Arial" panose="020B0604020202020204" pitchFamily="34" charset="0"/>
            </a:endParaRPr>
          </a:p>
          <a:p>
            <a:r>
              <a:rPr lang="en-US" sz="1200" b="1">
                <a:solidFill>
                  <a:srgbClr val="242061"/>
                </a:solidFill>
                <a:latin typeface="Arial" panose="020B0604020202020204" pitchFamily="34" charset="0"/>
                <a:cs typeface="Arial" panose="020B0604020202020204" pitchFamily="34" charset="0"/>
              </a:rPr>
              <a:t>What does this tool help you do?</a:t>
            </a:r>
          </a:p>
          <a:p>
            <a:br>
              <a:rPr lang="en-US" sz="1200" b="1">
                <a:solidFill>
                  <a:srgbClr val="242061"/>
                </a:solidFill>
                <a:latin typeface="Arial" panose="020B0604020202020204" pitchFamily="34" charset="0"/>
                <a:cs typeface="Arial" panose="020B0604020202020204" pitchFamily="34" charset="0"/>
              </a:rPr>
            </a:br>
            <a:r>
              <a:rPr lang="en-US" sz="1200">
                <a:solidFill>
                  <a:srgbClr val="242061"/>
                </a:solidFill>
                <a:latin typeface="Arial" panose="020B0604020202020204" pitchFamily="34" charset="0"/>
                <a:cs typeface="Arial" panose="020B0604020202020204" pitchFamily="34" charset="0"/>
              </a:rPr>
              <a:t>This tool helps ground discussions in the experiences of youth as they navigate (with varying levels of ease &amp; success) through the health and social service system. Using this tool will keep the client/patient perspective in mind at all times and ensure an empathetic approach to the diversity of barriers, challenges, and stigma that youth may face.</a:t>
            </a:r>
          </a:p>
          <a:p>
            <a:endParaRPr lang="en-US" sz="1200">
              <a:latin typeface="Arial" panose="020B0604020202020204" pitchFamily="34" charset="0"/>
              <a:cs typeface="Arial" panose="020B0604020202020204" pitchFamily="34" charset="0"/>
            </a:endParaRPr>
          </a:p>
        </p:txBody>
      </p:sp>
      <p:grpSp>
        <p:nvGrpSpPr>
          <p:cNvPr id="10" name="Group 9"/>
          <p:cNvGrpSpPr/>
          <p:nvPr/>
        </p:nvGrpSpPr>
        <p:grpSpPr>
          <a:xfrm>
            <a:off x="1488430" y="1853382"/>
            <a:ext cx="1381958" cy="1381956"/>
            <a:chOff x="1488430" y="1853382"/>
            <a:chExt cx="1381958" cy="1381956"/>
          </a:xfrm>
        </p:grpSpPr>
        <p:sp>
          <p:nvSpPr>
            <p:cNvPr id="4" name="Right Triangle 3">
              <a:extLst>
                <a:ext uri="{FF2B5EF4-FFF2-40B4-BE49-F238E27FC236}">
                  <a16:creationId xmlns:a16="http://schemas.microsoft.com/office/drawing/2014/main" id="{C984E9A9-DB9E-9B44-8E8F-791DDCE8A65A}"/>
                </a:ext>
              </a:extLst>
            </p:cNvPr>
            <p:cNvSpPr/>
            <p:nvPr/>
          </p:nvSpPr>
          <p:spPr>
            <a:xfrm>
              <a:off x="1488432" y="1853382"/>
              <a:ext cx="1381956" cy="1381956"/>
            </a:xfrm>
            <a:prstGeom prst="rtTriangle">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5BF392FB-19B8-A444-8B51-86B6AA608496}"/>
                </a:ext>
              </a:extLst>
            </p:cNvPr>
            <p:cNvSpPr/>
            <p:nvPr/>
          </p:nvSpPr>
          <p:spPr>
            <a:xfrm rot="10800000">
              <a:off x="1488432" y="1853382"/>
              <a:ext cx="1381956" cy="1381956"/>
            </a:xfrm>
            <a:prstGeom prst="rtTriangl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E96243F3-6656-8F4C-B3A9-168C766B98B8}"/>
                </a:ext>
              </a:extLst>
            </p:cNvPr>
            <p:cNvPicPr>
              <a:picLocks noChangeAspect="1"/>
            </p:cNvPicPr>
            <p:nvPr/>
          </p:nvPicPr>
          <p:blipFill>
            <a:blip r:embed="rId3"/>
            <a:stretch>
              <a:fillRect/>
            </a:stretch>
          </p:blipFill>
          <p:spPr>
            <a:xfrm>
              <a:off x="1488430" y="1853382"/>
              <a:ext cx="1381956" cy="1295584"/>
            </a:xfrm>
            <a:prstGeom prst="rect">
              <a:avLst/>
            </a:prstGeom>
          </p:spPr>
        </p:pic>
      </p:grpSp>
    </p:spTree>
    <p:extLst>
      <p:ext uri="{BB962C8B-B14F-4D97-AF65-F5344CB8AC3E}">
        <p14:creationId xmlns:p14="http://schemas.microsoft.com/office/powerpoint/2010/main" val="238819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BB5A-0AA4-BC4D-BDFE-2336E34082A9}"/>
              </a:ext>
            </a:extLst>
          </p:cNvPr>
          <p:cNvSpPr>
            <a:spLocks noGrp="1"/>
          </p:cNvSpPr>
          <p:nvPr>
            <p:ph type="title"/>
          </p:nvPr>
        </p:nvSpPr>
        <p:spPr/>
        <p:txBody>
          <a:bodyPr/>
          <a:lstStyle/>
          <a:p>
            <a:r>
              <a:rPr lang="en-US"/>
              <a:t>ABOUT THIS TOOL</a:t>
            </a:r>
          </a:p>
        </p:txBody>
      </p:sp>
      <p:sp>
        <p:nvSpPr>
          <p:cNvPr id="3" name="Rectangle 2">
            <a:extLst>
              <a:ext uri="{FF2B5EF4-FFF2-40B4-BE49-F238E27FC236}">
                <a16:creationId xmlns:a16="http://schemas.microsoft.com/office/drawing/2014/main" id="{1D696326-02E7-2C4F-AE4F-80D7801BEA88}"/>
              </a:ext>
            </a:extLst>
          </p:cNvPr>
          <p:cNvSpPr/>
          <p:nvPr/>
        </p:nvSpPr>
        <p:spPr>
          <a:xfrm>
            <a:off x="2981547" y="1961227"/>
            <a:ext cx="5397136" cy="3416320"/>
          </a:xfrm>
          <a:prstGeom prst="rect">
            <a:avLst/>
          </a:prstGeom>
        </p:spPr>
        <p:txBody>
          <a:bodyPr wrap="square" anchor="t">
            <a:spAutoFit/>
          </a:bodyPr>
          <a:lstStyle/>
          <a:p>
            <a:r>
              <a:rPr lang="en-US" sz="1200" b="1" dirty="0">
                <a:solidFill>
                  <a:srgbClr val="242061"/>
                </a:solidFill>
                <a:latin typeface="Arial"/>
                <a:cs typeface="Arial"/>
              </a:rPr>
              <a:t>What was the tool developed for?</a:t>
            </a:r>
          </a:p>
          <a:p>
            <a:pPr lvl="0"/>
            <a:br>
              <a:rPr lang="en-US" sz="1200" b="1" dirty="0">
                <a:cs typeface="Arial" panose="020B0604020202020204" pitchFamily="34" charset="0"/>
              </a:rPr>
            </a:br>
            <a:r>
              <a:rPr lang="en-US" sz="1200" dirty="0">
                <a:solidFill>
                  <a:srgbClr val="242061"/>
                </a:solidFill>
              </a:rPr>
              <a:t>The youth journey canvases walk readers through the journey of three fictional personas of youth with mental health issues and illustrate their experience with the mental health system. The canvases were created as part of a workshop with an Ontario Health Team to map community mental health and wellness resources. They ground the workshop conversations in the rich stories of individuals and allow participants to speak openly about experiences in the mental health system without having to disclose personal information.</a:t>
            </a:r>
            <a:br>
              <a:rPr lang="en-US" sz="1200" dirty="0">
                <a:latin typeface="Arial" panose="020B0604020202020204" pitchFamily="34" charset="0"/>
                <a:cs typeface="Arial" panose="020B0604020202020204" pitchFamily="34" charset="0"/>
              </a:rPr>
            </a:br>
            <a:endParaRPr lang="en-US" sz="1200">
              <a:solidFill>
                <a:srgbClr val="242061"/>
              </a:solidFill>
              <a:latin typeface="Arial" panose="020B0604020202020204" pitchFamily="34" charset="0"/>
              <a:cs typeface="Arial" panose="020B0604020202020204" pitchFamily="34" charset="0"/>
            </a:endParaRPr>
          </a:p>
          <a:p>
            <a:r>
              <a:rPr lang="en-US" sz="1200" b="1" dirty="0">
                <a:solidFill>
                  <a:srgbClr val="242061"/>
                </a:solidFill>
                <a:latin typeface="Arial"/>
                <a:cs typeface="Arial"/>
              </a:rPr>
              <a:t>How did we use it?</a:t>
            </a:r>
          </a:p>
          <a:p>
            <a:br>
              <a:rPr lang="en-US" sz="1200" dirty="0">
                <a:latin typeface="Arial" panose="020B0604020202020204" pitchFamily="34" charset="0"/>
                <a:cs typeface="Arial" panose="020B0604020202020204" pitchFamily="34" charset="0"/>
              </a:rPr>
            </a:br>
            <a:r>
              <a:rPr lang="en-US" sz="1200" dirty="0">
                <a:solidFill>
                  <a:srgbClr val="242061"/>
                </a:solidFill>
                <a:latin typeface="Arial"/>
                <a:cs typeface="Arial"/>
              </a:rPr>
              <a:t>Youth and providers read the journey canvases aloud. At each phase of the youth’s journey, participants thought about what resources in the community may be helpful for the individual. This also prompted discussion about what resources are not available and how existing services or programs could be modified to better meet the needs of the individual. </a:t>
            </a:r>
          </a:p>
        </p:txBody>
      </p:sp>
      <p:grpSp>
        <p:nvGrpSpPr>
          <p:cNvPr id="4" name="Group 3">
            <a:extLst>
              <a:ext uri="{FF2B5EF4-FFF2-40B4-BE49-F238E27FC236}">
                <a16:creationId xmlns:a16="http://schemas.microsoft.com/office/drawing/2014/main" id="{0378CE0D-4F38-9C49-9AC9-F1D7C0BB83A2}"/>
              </a:ext>
            </a:extLst>
          </p:cNvPr>
          <p:cNvGrpSpPr/>
          <p:nvPr/>
        </p:nvGrpSpPr>
        <p:grpSpPr>
          <a:xfrm>
            <a:off x="2347677" y="2040420"/>
            <a:ext cx="544610" cy="544610"/>
            <a:chOff x="5896138" y="1523584"/>
            <a:chExt cx="1191947" cy="1191947"/>
          </a:xfrm>
        </p:grpSpPr>
        <p:sp>
          <p:nvSpPr>
            <p:cNvPr id="5" name="Right Triangle 4">
              <a:extLst>
                <a:ext uri="{FF2B5EF4-FFF2-40B4-BE49-F238E27FC236}">
                  <a16:creationId xmlns:a16="http://schemas.microsoft.com/office/drawing/2014/main" id="{E76B6014-95FD-D84E-9414-8E6F95A46AD1}"/>
                </a:ext>
              </a:extLst>
            </p:cNvPr>
            <p:cNvSpPr/>
            <p:nvPr/>
          </p:nvSpPr>
          <p:spPr>
            <a:xfrm>
              <a:off x="5896138" y="1523584"/>
              <a:ext cx="1191947" cy="1191947"/>
            </a:xfrm>
            <a:prstGeom prst="rtTriangle">
              <a:avLst/>
            </a:prstGeom>
            <a:solidFill>
              <a:srgbClr val="65C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6B99ABD0-EE0B-C448-B889-A128E4EA04BB}"/>
                </a:ext>
              </a:extLst>
            </p:cNvPr>
            <p:cNvSpPr/>
            <p:nvPr/>
          </p:nvSpPr>
          <p:spPr>
            <a:xfrm rot="10800000">
              <a:off x="5896138" y="1523584"/>
              <a:ext cx="1191947" cy="1191947"/>
            </a:xfrm>
            <a:prstGeom prst="rtTriangle">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262377" y="3998869"/>
            <a:ext cx="674540" cy="632381"/>
            <a:chOff x="2282711" y="3410373"/>
            <a:chExt cx="674540" cy="632381"/>
          </a:xfrm>
        </p:grpSpPr>
        <p:grpSp>
          <p:nvGrpSpPr>
            <p:cNvPr id="7" name="Group 6">
              <a:extLst>
                <a:ext uri="{FF2B5EF4-FFF2-40B4-BE49-F238E27FC236}">
                  <a16:creationId xmlns:a16="http://schemas.microsoft.com/office/drawing/2014/main" id="{BF725C5A-61D3-8C46-88CF-8C188642C396}"/>
                </a:ext>
              </a:extLst>
            </p:cNvPr>
            <p:cNvGrpSpPr/>
            <p:nvPr/>
          </p:nvGrpSpPr>
          <p:grpSpPr>
            <a:xfrm>
              <a:off x="2347677" y="3454259"/>
              <a:ext cx="544610" cy="544610"/>
              <a:chOff x="5896138" y="2950523"/>
              <a:chExt cx="1191947" cy="1191947"/>
            </a:xfrm>
          </p:grpSpPr>
          <p:sp>
            <p:nvSpPr>
              <p:cNvPr id="8" name="Right Triangle 7">
                <a:extLst>
                  <a:ext uri="{FF2B5EF4-FFF2-40B4-BE49-F238E27FC236}">
                    <a16:creationId xmlns:a16="http://schemas.microsoft.com/office/drawing/2014/main" id="{0DF6CC53-86B4-7742-9F82-ADE95F8302E9}"/>
                  </a:ext>
                </a:extLst>
              </p:cNvPr>
              <p:cNvSpPr/>
              <p:nvPr/>
            </p:nvSpPr>
            <p:spPr>
              <a:xfrm>
                <a:off x="5896138" y="2950523"/>
                <a:ext cx="1191947" cy="1191947"/>
              </a:xfrm>
              <a:prstGeom prst="rtTriangle">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C9A46A2F-0694-634C-9B2A-DB718F3F72D1}"/>
                  </a:ext>
                </a:extLst>
              </p:cNvPr>
              <p:cNvSpPr/>
              <p:nvPr/>
            </p:nvSpPr>
            <p:spPr>
              <a:xfrm rot="10800000">
                <a:off x="5896138" y="2950523"/>
                <a:ext cx="1191947" cy="1191947"/>
              </a:xfrm>
              <a:prstGeom prst="rtTriangle">
                <a:avLst/>
              </a:prstGeom>
              <a:solidFill>
                <a:srgbClr val="F25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close up of a logo&#10;&#10;Description automatically generated">
              <a:extLst>
                <a:ext uri="{FF2B5EF4-FFF2-40B4-BE49-F238E27FC236}">
                  <a16:creationId xmlns:a16="http://schemas.microsoft.com/office/drawing/2014/main" id="{646BC451-7E4F-B048-8DD5-1B5C2020FB9E}"/>
                </a:ext>
              </a:extLst>
            </p:cNvPr>
            <p:cNvPicPr>
              <a:picLocks noChangeAspect="1"/>
            </p:cNvPicPr>
            <p:nvPr/>
          </p:nvPicPr>
          <p:blipFill>
            <a:blip r:embed="rId2"/>
            <a:stretch>
              <a:fillRect/>
            </a:stretch>
          </p:blipFill>
          <p:spPr>
            <a:xfrm>
              <a:off x="2282711" y="3410373"/>
              <a:ext cx="674540" cy="632381"/>
            </a:xfrm>
            <a:prstGeom prst="rect">
              <a:avLst/>
            </a:prstGeom>
          </p:spPr>
        </p:pic>
      </p:grpSp>
      <p:pic>
        <p:nvPicPr>
          <p:cNvPr id="13" name="Picture 12" descr="A close up of a logo&#10;&#10;Description automatically generated">
            <a:extLst>
              <a:ext uri="{FF2B5EF4-FFF2-40B4-BE49-F238E27FC236}">
                <a16:creationId xmlns:a16="http://schemas.microsoft.com/office/drawing/2014/main" id="{CD8B03DB-51C3-F74F-9574-646D4D5C239F}"/>
              </a:ext>
            </a:extLst>
          </p:cNvPr>
          <p:cNvPicPr>
            <a:picLocks noChangeAspect="1"/>
          </p:cNvPicPr>
          <p:nvPr/>
        </p:nvPicPr>
        <p:blipFill>
          <a:blip r:embed="rId3"/>
          <a:stretch>
            <a:fillRect/>
          </a:stretch>
        </p:blipFill>
        <p:spPr>
          <a:xfrm>
            <a:off x="2265519" y="1991651"/>
            <a:ext cx="671398" cy="629436"/>
          </a:xfrm>
          <a:prstGeom prst="rect">
            <a:avLst/>
          </a:prstGeom>
        </p:spPr>
      </p:pic>
    </p:spTree>
    <p:extLst>
      <p:ext uri="{BB962C8B-B14F-4D97-AF65-F5344CB8AC3E}">
        <p14:creationId xmlns:p14="http://schemas.microsoft.com/office/powerpoint/2010/main" val="10875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23DB39CF-FD0C-D041-ADC8-7DFD3AF414A0}"/>
              </a:ext>
            </a:extLst>
          </p:cNvPr>
          <p:cNvSpPr/>
          <p:nvPr/>
        </p:nvSpPr>
        <p:spPr>
          <a:xfrm rot="5400000">
            <a:off x="-1" y="-1"/>
            <a:ext cx="6122504" cy="6122504"/>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FEF016-1CE1-CB43-87A2-EECECFF51345}"/>
              </a:ext>
            </a:extLst>
          </p:cNvPr>
          <p:cNvSpPr txBox="1"/>
          <p:nvPr/>
        </p:nvSpPr>
        <p:spPr>
          <a:xfrm>
            <a:off x="422015" y="882819"/>
            <a:ext cx="4149985" cy="1443408"/>
          </a:xfrm>
          <a:prstGeom prst="rect">
            <a:avLst/>
          </a:prstGeom>
          <a:noFill/>
        </p:spPr>
        <p:txBody>
          <a:bodyPr wrap="square" rtlCol="0">
            <a:spAutoFit/>
          </a:bodyPr>
          <a:lstStyle/>
          <a:p>
            <a:pPr>
              <a:lnSpc>
                <a:spcPts val="3500"/>
              </a:lnSpc>
            </a:pPr>
            <a:r>
              <a:rPr lang="en-US" sz="4000" b="1">
                <a:solidFill>
                  <a:srgbClr val="242061"/>
                </a:solidFill>
                <a:latin typeface="Arial" panose="020B0604020202020204" pitchFamily="34" charset="0"/>
                <a:cs typeface="Arial" panose="020B0604020202020204" pitchFamily="34" charset="0"/>
              </a:rPr>
              <a:t>HOW YOU </a:t>
            </a:r>
            <a:br>
              <a:rPr lang="en-US" sz="4000" b="1">
                <a:solidFill>
                  <a:srgbClr val="242061"/>
                </a:solidFill>
                <a:latin typeface="Arial" panose="020B0604020202020204" pitchFamily="34" charset="0"/>
                <a:cs typeface="Arial" panose="020B0604020202020204" pitchFamily="34" charset="0"/>
              </a:rPr>
            </a:br>
            <a:r>
              <a:rPr lang="en-US" sz="4000" b="1">
                <a:solidFill>
                  <a:srgbClr val="242061"/>
                </a:solidFill>
                <a:latin typeface="Arial" panose="020B0604020202020204" pitchFamily="34" charset="0"/>
                <a:cs typeface="Arial" panose="020B0604020202020204" pitchFamily="34" charset="0"/>
              </a:rPr>
              <a:t>CAN USE </a:t>
            </a:r>
            <a:br>
              <a:rPr lang="en-US" sz="4000" b="1">
                <a:solidFill>
                  <a:srgbClr val="242061"/>
                </a:solidFill>
                <a:latin typeface="Arial" panose="020B0604020202020204" pitchFamily="34" charset="0"/>
                <a:cs typeface="Arial" panose="020B0604020202020204" pitchFamily="34" charset="0"/>
              </a:rPr>
            </a:br>
            <a:r>
              <a:rPr lang="en-US" sz="4000" b="1">
                <a:solidFill>
                  <a:srgbClr val="242061"/>
                </a:solidFill>
                <a:latin typeface="Arial" panose="020B0604020202020204" pitchFamily="34" charset="0"/>
                <a:cs typeface="Arial" panose="020B0604020202020204" pitchFamily="34" charset="0"/>
              </a:rPr>
              <a:t>THIS TOOL</a:t>
            </a:r>
          </a:p>
        </p:txBody>
      </p:sp>
      <p:sp>
        <p:nvSpPr>
          <p:cNvPr id="22" name="TextBox 6">
            <a:extLst>
              <a:ext uri="{FF2B5EF4-FFF2-40B4-BE49-F238E27FC236}">
                <a16:creationId xmlns:a16="http://schemas.microsoft.com/office/drawing/2014/main" id="{8923E1AB-F41B-5248-9B93-A19F944CA002}"/>
              </a:ext>
            </a:extLst>
          </p:cNvPr>
          <p:cNvSpPr txBox="1"/>
          <p:nvPr/>
        </p:nvSpPr>
        <p:spPr>
          <a:xfrm>
            <a:off x="5027542" y="2959542"/>
            <a:ext cx="3180469" cy="249299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solidFill>
                  <a:srgbClr val="242061"/>
                </a:solidFill>
              </a:rPr>
              <a:t>Print them out </a:t>
            </a:r>
            <a:r>
              <a:rPr lang="en-US" sz="1200">
                <a:solidFill>
                  <a:srgbClr val="242061"/>
                </a:solidFill>
              </a:rPr>
              <a:t>and use them as part of a workshop or a meeting.</a:t>
            </a:r>
          </a:p>
          <a:p>
            <a:endParaRPr lang="en-US" sz="1200">
              <a:solidFill>
                <a:srgbClr val="242061"/>
              </a:solidFill>
              <a:latin typeface="Arial" panose="020B0604020202020204" pitchFamily="34" charset="0"/>
              <a:cs typeface="Arial" panose="020B0604020202020204" pitchFamily="34" charset="0"/>
            </a:endParaRPr>
          </a:p>
          <a:p>
            <a:endParaRPr lang="en-US" sz="1200">
              <a:solidFill>
                <a:srgbClr val="242061"/>
              </a:solidFill>
              <a:latin typeface="Arial" panose="020B0604020202020204" pitchFamily="34" charset="0"/>
              <a:cs typeface="Arial" panose="020B0604020202020204" pitchFamily="34" charset="0"/>
            </a:endParaRPr>
          </a:p>
          <a:p>
            <a:r>
              <a:rPr lang="en-US" sz="1200" b="1">
                <a:solidFill>
                  <a:srgbClr val="242061"/>
                </a:solidFill>
              </a:rPr>
              <a:t>Use the editable template </a:t>
            </a:r>
            <a:r>
              <a:rPr lang="en-US" sz="1200">
                <a:solidFill>
                  <a:srgbClr val="242061"/>
                </a:solidFill>
              </a:rPr>
              <a:t>to make your own canvases with your client/patient stories.</a:t>
            </a:r>
          </a:p>
          <a:p>
            <a:endParaRPr lang="en-US" sz="1200">
              <a:solidFill>
                <a:srgbClr val="242061"/>
              </a:solidFill>
              <a:latin typeface="Arial" panose="020B0604020202020204" pitchFamily="34" charset="0"/>
              <a:cs typeface="Arial" panose="020B0604020202020204" pitchFamily="34" charset="0"/>
            </a:endParaRPr>
          </a:p>
          <a:p>
            <a:endParaRPr lang="en-US" sz="1200">
              <a:solidFill>
                <a:srgbClr val="242061"/>
              </a:solidFill>
              <a:latin typeface="Arial" panose="020B0604020202020204" pitchFamily="34" charset="0"/>
              <a:cs typeface="Arial" panose="020B0604020202020204" pitchFamily="34" charset="0"/>
            </a:endParaRPr>
          </a:p>
          <a:p>
            <a:r>
              <a:rPr lang="en-US" sz="1200" b="1">
                <a:solidFill>
                  <a:srgbClr val="242061"/>
                </a:solidFill>
              </a:rPr>
              <a:t>Experiment </a:t>
            </a:r>
            <a:r>
              <a:rPr lang="en-US" sz="1200">
                <a:solidFill>
                  <a:srgbClr val="242061"/>
                </a:solidFill>
              </a:rPr>
              <a:t>with the canvases! Imagine how Jennifer, Don and Ivy would experience your service or respond to your engagement strategy.</a:t>
            </a:r>
          </a:p>
        </p:txBody>
      </p:sp>
      <p:sp>
        <p:nvSpPr>
          <p:cNvPr id="50" name="Rectangle 49">
            <a:extLst>
              <a:ext uri="{FF2B5EF4-FFF2-40B4-BE49-F238E27FC236}">
                <a16:creationId xmlns:a16="http://schemas.microsoft.com/office/drawing/2014/main" id="{6D2520A6-7A5D-D848-BD17-41514451C4E1}"/>
              </a:ext>
            </a:extLst>
          </p:cNvPr>
          <p:cNvSpPr/>
          <p:nvPr/>
        </p:nvSpPr>
        <p:spPr>
          <a:xfrm>
            <a:off x="4457700" y="3003532"/>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55DA3E3-3296-BE43-977B-0DEDCBE9927E}"/>
              </a:ext>
            </a:extLst>
          </p:cNvPr>
          <p:cNvSpPr/>
          <p:nvPr/>
        </p:nvSpPr>
        <p:spPr>
          <a:xfrm>
            <a:off x="4457701" y="3741212"/>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4735C7C-C828-FE4E-8FF0-9F1ACDA62217}"/>
              </a:ext>
            </a:extLst>
          </p:cNvPr>
          <p:cNvSpPr/>
          <p:nvPr/>
        </p:nvSpPr>
        <p:spPr>
          <a:xfrm>
            <a:off x="4457701" y="4665985"/>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close up of a logo&#10;&#10;Description automatically generated">
            <a:extLst>
              <a:ext uri="{FF2B5EF4-FFF2-40B4-BE49-F238E27FC236}">
                <a16:creationId xmlns:a16="http://schemas.microsoft.com/office/drawing/2014/main" id="{D6B99A49-3972-0F4E-8F36-1143235AFFD2}"/>
              </a:ext>
            </a:extLst>
          </p:cNvPr>
          <p:cNvPicPr>
            <a:picLocks noChangeAspect="1"/>
          </p:cNvPicPr>
          <p:nvPr/>
        </p:nvPicPr>
        <p:blipFill>
          <a:blip r:embed="rId2"/>
          <a:stretch>
            <a:fillRect/>
          </a:stretch>
        </p:blipFill>
        <p:spPr>
          <a:xfrm>
            <a:off x="4352623" y="3648249"/>
            <a:ext cx="741898" cy="695529"/>
          </a:xfrm>
          <a:prstGeom prst="rect">
            <a:avLst/>
          </a:prstGeom>
        </p:spPr>
      </p:pic>
      <p:pic>
        <p:nvPicPr>
          <p:cNvPr id="13" name="Picture 1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526117" y="4695065"/>
            <a:ext cx="394910" cy="473583"/>
          </a:xfrm>
          <a:prstGeom prst="rect">
            <a:avLst/>
          </a:prstGeom>
        </p:spPr>
      </p:pic>
      <p:pic>
        <p:nvPicPr>
          <p:cNvPr id="14" name="Picture 1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457700" y="3030808"/>
            <a:ext cx="503846" cy="503846"/>
          </a:xfrm>
          <a:prstGeom prst="rect">
            <a:avLst/>
          </a:prstGeom>
        </p:spPr>
      </p:pic>
    </p:spTree>
    <p:extLst>
      <p:ext uri="{BB962C8B-B14F-4D97-AF65-F5344CB8AC3E}">
        <p14:creationId xmlns:p14="http://schemas.microsoft.com/office/powerpoint/2010/main" val="99190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A close up of a map&#10;&#10;Description generated with high confidence">
            <a:extLst>
              <a:ext uri="{FF2B5EF4-FFF2-40B4-BE49-F238E27FC236}">
                <a16:creationId xmlns:a16="http://schemas.microsoft.com/office/drawing/2014/main" id="{6941AAFE-4173-45A8-8F8D-28A687B13923}"/>
              </a:ext>
            </a:extLst>
          </p:cNvPr>
          <p:cNvPicPr>
            <a:picLocks noChangeAspect="1"/>
          </p:cNvPicPr>
          <p:nvPr/>
        </p:nvPicPr>
        <p:blipFill rotWithShape="1">
          <a:blip r:embed="rId3"/>
          <a:srcRect l="3551" r="2158" b="-267"/>
          <a:stretch/>
        </p:blipFill>
        <p:spPr>
          <a:xfrm>
            <a:off x="-8825" y="221875"/>
            <a:ext cx="9164004" cy="6321828"/>
          </a:xfrm>
          <a:prstGeom prst="rect">
            <a:avLst/>
          </a:prstGeom>
        </p:spPr>
      </p:pic>
      <p:sp>
        <p:nvSpPr>
          <p:cNvPr id="3" name="Slide Number Placeholder 2"/>
          <p:cNvSpPr>
            <a:spLocks noGrp="1"/>
          </p:cNvSpPr>
          <p:nvPr>
            <p:ph type="sldNum" sz="quarter" idx="4294967295"/>
          </p:nvPr>
        </p:nvSpPr>
        <p:spPr>
          <a:xfrm>
            <a:off x="6457950" y="6356350"/>
            <a:ext cx="2057400" cy="365125"/>
          </a:xfrm>
          <a:prstGeom prst="rect">
            <a:avLst/>
          </a:prstGeom>
        </p:spPr>
        <p:txBody>
          <a:bodyPr vert="horz" lIns="91440" tIns="45720" rIns="91440" bIns="45720" rtlCol="0">
            <a:normAutofit/>
          </a:bodyPr>
          <a:lstStyle/>
          <a:p>
            <a:pPr defTabSz="457200">
              <a:spcAft>
                <a:spcPts val="600"/>
              </a:spcAft>
            </a:pPr>
            <a:fld id="{6B39BC17-A734-A748-B23F-E2E693D5C461}" type="slidenum">
              <a:rPr lang="en-US">
                <a:solidFill>
                  <a:srgbClr val="FFFFFF"/>
                </a:solidFill>
              </a:rPr>
              <a:pPr defTabSz="457200">
                <a:spcAft>
                  <a:spcPts val="600"/>
                </a:spcAft>
              </a:pPr>
              <a:t>5</a:t>
            </a:fld>
            <a:endParaRPr lang="en-US">
              <a:solidFill>
                <a:srgbClr val="FFFFFF"/>
              </a:solidFill>
            </a:endParaRPr>
          </a:p>
        </p:txBody>
      </p:sp>
      <p:sp>
        <p:nvSpPr>
          <p:cNvPr id="36" name="AutoShape 2" descr="Image result for printer icon"/>
          <p:cNvSpPr>
            <a:spLocks noChangeAspect="1" noChangeArrowheads="1"/>
          </p:cNvSpPr>
          <p:nvPr/>
        </p:nvSpPr>
        <p:spPr bwMode="auto">
          <a:xfrm>
            <a:off x="155575" y="-2338388"/>
            <a:ext cx="2168211" cy="2168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7C7A446-79B0-445D-B8E7-8152BC181DF1}"/>
              </a:ext>
            </a:extLst>
          </p:cNvPr>
          <p:cNvSpPr txBox="1"/>
          <p:nvPr/>
        </p:nvSpPr>
        <p:spPr>
          <a:xfrm>
            <a:off x="737906" y="4780429"/>
            <a:ext cx="1541370"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 grew up with his single mom who often had to work double jobs to keep the family afloat. During his first year of high school, Don began struggling with feelings of sadness, loneliness, and anxiety.</a:t>
            </a:r>
            <a:endParaRPr lang="en-US">
              <a:ea typeface="+mn-lt"/>
              <a:cs typeface="+mn-lt"/>
            </a:endParaRPr>
          </a:p>
          <a:p>
            <a:endParaRPr lang="en-US" sz="1100">
              <a:cs typeface="Arial"/>
            </a:endParaRPr>
          </a:p>
          <a:p>
            <a:pPr algn="l"/>
            <a:endParaRPr lang="en-US">
              <a:cs typeface="Arial"/>
            </a:endParaRPr>
          </a:p>
        </p:txBody>
      </p:sp>
      <p:sp>
        <p:nvSpPr>
          <p:cNvPr id="4" name="TextBox 3">
            <a:extLst>
              <a:ext uri="{FF2B5EF4-FFF2-40B4-BE49-F238E27FC236}">
                <a16:creationId xmlns:a16="http://schemas.microsoft.com/office/drawing/2014/main" id="{340F2B07-4B40-400E-B10C-084BFD01580F}"/>
              </a:ext>
            </a:extLst>
          </p:cNvPr>
          <p:cNvSpPr txBox="1"/>
          <p:nvPr/>
        </p:nvSpPr>
        <p:spPr>
          <a:xfrm>
            <a:off x="4662768" y="5082987"/>
            <a:ext cx="1675840"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 did not want to upset his mom, who was often overwhelmed with work. Instead of discussing his mental health concerns with her, he kept them to himself.</a:t>
            </a:r>
            <a:endParaRPr lang="en-US">
              <a:ea typeface="+mn-lt"/>
              <a:cs typeface="+mn-lt"/>
            </a:endParaRPr>
          </a:p>
          <a:p>
            <a:endParaRPr lang="en-US" sz="1100">
              <a:cs typeface="Arial"/>
            </a:endParaRPr>
          </a:p>
          <a:p>
            <a:pPr algn="l"/>
            <a:endParaRPr lang="en-US">
              <a:cs typeface="Arial"/>
            </a:endParaRPr>
          </a:p>
        </p:txBody>
      </p:sp>
      <p:sp>
        <p:nvSpPr>
          <p:cNvPr id="5" name="TextBox 4">
            <a:extLst>
              <a:ext uri="{FF2B5EF4-FFF2-40B4-BE49-F238E27FC236}">
                <a16:creationId xmlns:a16="http://schemas.microsoft.com/office/drawing/2014/main" id="{22527582-2F46-4AB2-ADE3-D887F301C830}"/>
              </a:ext>
            </a:extLst>
          </p:cNvPr>
          <p:cNvSpPr txBox="1"/>
          <p:nvPr/>
        </p:nvSpPr>
        <p:spPr>
          <a:xfrm>
            <a:off x="6923556" y="3502959"/>
            <a:ext cx="2054037"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 was diagnosed with mild depression and anxiety with a recommendation to seek counselling to help him cope with his mood disorder. </a:t>
            </a:r>
            <a:endParaRPr lang="en-US"/>
          </a:p>
          <a:p>
            <a:endParaRPr lang="en-US" sz="1100">
              <a:cs typeface="Arial"/>
            </a:endParaRPr>
          </a:p>
          <a:p>
            <a:pPr algn="l"/>
            <a:endParaRPr lang="en-US" sz="1100">
              <a:cs typeface="Arial"/>
            </a:endParaRPr>
          </a:p>
        </p:txBody>
      </p:sp>
      <p:sp>
        <p:nvSpPr>
          <p:cNvPr id="8" name="TextBox 7">
            <a:extLst>
              <a:ext uri="{FF2B5EF4-FFF2-40B4-BE49-F238E27FC236}">
                <a16:creationId xmlns:a16="http://schemas.microsoft.com/office/drawing/2014/main" id="{AE90F0AD-A161-475D-9657-D594297ED0AA}"/>
              </a:ext>
            </a:extLst>
          </p:cNvPr>
          <p:cNvSpPr txBox="1"/>
          <p:nvPr/>
        </p:nvSpPr>
        <p:spPr>
          <a:xfrm>
            <a:off x="2612091" y="3360083"/>
            <a:ext cx="1835524" cy="1123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Don’s grades started to drop, and his mother saw a noticeable difference in his behavior.</a:t>
            </a:r>
            <a:endParaRPr lang="en-US"/>
          </a:p>
          <a:p>
            <a:endParaRPr lang="en-US" sz="1100">
              <a:cs typeface="Arial"/>
            </a:endParaRPr>
          </a:p>
          <a:p>
            <a:pPr algn="l"/>
            <a:endParaRPr lang="en-US" sz="1200">
              <a:cs typeface="Arial"/>
            </a:endParaRPr>
          </a:p>
        </p:txBody>
      </p:sp>
      <p:sp>
        <p:nvSpPr>
          <p:cNvPr id="9" name="TextBox 8">
            <a:extLst>
              <a:ext uri="{FF2B5EF4-FFF2-40B4-BE49-F238E27FC236}">
                <a16:creationId xmlns:a16="http://schemas.microsoft.com/office/drawing/2014/main" id="{A7A047D4-B50A-45B6-A876-7634748CB3E2}"/>
              </a:ext>
            </a:extLst>
          </p:cNvPr>
          <p:cNvSpPr txBox="1"/>
          <p:nvPr/>
        </p:nvSpPr>
        <p:spPr>
          <a:xfrm>
            <a:off x="3755091" y="1141319"/>
            <a:ext cx="2549899" cy="9387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 and her parents struggled to find professional support that could address her mental illness, but also understand the unique issues she faced as a LGBTQ youth. </a:t>
            </a:r>
            <a:endParaRPr lang="en-US" sz="1100"/>
          </a:p>
        </p:txBody>
      </p:sp>
      <p:sp>
        <p:nvSpPr>
          <p:cNvPr id="10" name="TextBox 9">
            <a:extLst>
              <a:ext uri="{FF2B5EF4-FFF2-40B4-BE49-F238E27FC236}">
                <a16:creationId xmlns:a16="http://schemas.microsoft.com/office/drawing/2014/main" id="{0CE5B097-B319-421D-A1F5-86F624D8C873}"/>
              </a:ext>
            </a:extLst>
          </p:cNvPr>
          <p:cNvSpPr txBox="1"/>
          <p:nvPr/>
        </p:nvSpPr>
        <p:spPr>
          <a:xfrm>
            <a:off x="6419291" y="1116106"/>
            <a:ext cx="2709582" cy="180049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By receiving care in a space around people with similar lived experience who are also dealing with mental illness, Don felt like he wasn’t alone. Don started to see a noticeable difference in his mood, but still works with his counsellor on follow-ups to work through the highs and lows that life throws at him.</a:t>
            </a:r>
            <a:endParaRPr lang="en-US">
              <a:ea typeface="+mn-lt"/>
              <a:cs typeface="+mn-lt"/>
            </a:endParaRPr>
          </a:p>
          <a:p>
            <a:endParaRPr lang="en-US" sz="1100">
              <a:cs typeface="Arial"/>
            </a:endParaRPr>
          </a:p>
          <a:p>
            <a:pPr algn="l"/>
            <a:endParaRPr lang="en-US" sz="1200">
              <a:cs typeface="Arial"/>
            </a:endParaRPr>
          </a:p>
        </p:txBody>
      </p:sp>
      <p:sp>
        <p:nvSpPr>
          <p:cNvPr id="15" name="Speech Bubble: Rectangle with Corners Rounded 14">
            <a:extLst>
              <a:ext uri="{FF2B5EF4-FFF2-40B4-BE49-F238E27FC236}">
                <a16:creationId xmlns:a16="http://schemas.microsoft.com/office/drawing/2014/main" id="{6272D374-8855-4881-94FB-4B7FBDA4152E}"/>
              </a:ext>
            </a:extLst>
          </p:cNvPr>
          <p:cNvSpPr/>
          <p:nvPr/>
        </p:nvSpPr>
        <p:spPr>
          <a:xfrm>
            <a:off x="3257552" y="256772"/>
            <a:ext cx="1311086" cy="764801"/>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6FDB63-FF86-4533-B041-E2AFEB974043}"/>
              </a:ext>
            </a:extLst>
          </p:cNvPr>
          <p:cNvSpPr txBox="1"/>
          <p:nvPr/>
        </p:nvSpPr>
        <p:spPr>
          <a:xfrm>
            <a:off x="3393701" y="401731"/>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mn-lt"/>
                <a:cs typeface="+mn-lt"/>
              </a:rPr>
              <a:t>Navigating </a:t>
            </a:r>
            <a:br>
              <a:rPr lang="en-US" sz="1400" b="1">
                <a:ea typeface="+mn-lt"/>
                <a:cs typeface="+mn-lt"/>
              </a:rPr>
            </a:br>
            <a:r>
              <a:rPr lang="en-US" sz="1400" b="1">
                <a:ea typeface="+mn-lt"/>
                <a:cs typeface="+mn-lt"/>
              </a:rPr>
              <a:t>the System</a:t>
            </a:r>
            <a:endParaRPr lang="en-US" sz="1400">
              <a:cs typeface="Arial"/>
            </a:endParaRPr>
          </a:p>
          <a:p>
            <a:pPr algn="l"/>
            <a:endParaRPr lang="en-US" sz="1400">
              <a:cs typeface="Arial"/>
            </a:endParaRPr>
          </a:p>
        </p:txBody>
      </p:sp>
      <p:sp>
        <p:nvSpPr>
          <p:cNvPr id="19" name="Speech Bubble: Rectangle with Corners Rounded 18">
            <a:extLst>
              <a:ext uri="{FF2B5EF4-FFF2-40B4-BE49-F238E27FC236}">
                <a16:creationId xmlns:a16="http://schemas.microsoft.com/office/drawing/2014/main" id="{F8DCB97B-059F-4F33-B262-7A8F3BAA09D6}"/>
              </a:ext>
            </a:extLst>
          </p:cNvPr>
          <p:cNvSpPr/>
          <p:nvPr/>
        </p:nvSpPr>
        <p:spPr>
          <a:xfrm>
            <a:off x="6636124" y="256771"/>
            <a:ext cx="1311086" cy="722779"/>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D290D7-76C3-4D98-91E8-9CEDD66E6F6A}"/>
              </a:ext>
            </a:extLst>
          </p:cNvPr>
          <p:cNvSpPr txBox="1"/>
          <p:nvPr/>
        </p:nvSpPr>
        <p:spPr>
          <a:xfrm>
            <a:off x="6705038" y="46896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Taking Care</a:t>
            </a:r>
            <a:endParaRPr lang="en-US" sz="1400" b="1">
              <a:cs typeface="Arial"/>
            </a:endParaRPr>
          </a:p>
        </p:txBody>
      </p:sp>
      <p:sp>
        <p:nvSpPr>
          <p:cNvPr id="20" name="Speech Bubble: Rectangle with Corners Rounded 19">
            <a:extLst>
              <a:ext uri="{FF2B5EF4-FFF2-40B4-BE49-F238E27FC236}">
                <a16:creationId xmlns:a16="http://schemas.microsoft.com/office/drawing/2014/main" id="{625845D3-52C4-459B-9C64-8D05744C7FB1}"/>
              </a:ext>
            </a:extLst>
          </p:cNvPr>
          <p:cNvSpPr/>
          <p:nvPr/>
        </p:nvSpPr>
        <p:spPr>
          <a:xfrm>
            <a:off x="2400301" y="247553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C5F976-BDDB-434A-AD2C-A55F24F5D06D}"/>
              </a:ext>
            </a:extLst>
          </p:cNvPr>
          <p:cNvSpPr txBox="1"/>
          <p:nvPr/>
        </p:nvSpPr>
        <p:spPr>
          <a:xfrm>
            <a:off x="2561665" y="2578474"/>
            <a:ext cx="98667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Difficult </a:t>
            </a:r>
            <a:br>
              <a:rPr lang="en-US" sz="1400" b="1">
                <a:ea typeface="+mn-lt"/>
                <a:cs typeface="+mn-lt"/>
              </a:rPr>
            </a:br>
            <a:r>
              <a:rPr lang="en-US" sz="1400" b="1">
                <a:ea typeface="+mn-lt"/>
                <a:cs typeface="+mn-lt"/>
              </a:rPr>
              <a:t>Times</a:t>
            </a:r>
            <a:endParaRPr lang="en-US" sz="1400">
              <a:cs typeface="Arial"/>
            </a:endParaRPr>
          </a:p>
          <a:p>
            <a:pPr algn="l"/>
            <a:endParaRPr lang="en-US">
              <a:cs typeface="Arial"/>
            </a:endParaRPr>
          </a:p>
        </p:txBody>
      </p:sp>
      <p:sp>
        <p:nvSpPr>
          <p:cNvPr id="21" name="Speech Bubble: Rectangle with Corners Rounded 20">
            <a:extLst>
              <a:ext uri="{FF2B5EF4-FFF2-40B4-BE49-F238E27FC236}">
                <a16:creationId xmlns:a16="http://schemas.microsoft.com/office/drawing/2014/main" id="{3C6C5E89-9E12-494C-86A3-37DCA39447B7}"/>
              </a:ext>
            </a:extLst>
          </p:cNvPr>
          <p:cNvSpPr/>
          <p:nvPr/>
        </p:nvSpPr>
        <p:spPr>
          <a:xfrm>
            <a:off x="257176" y="3895880"/>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F8BAC9D-7D03-4E9B-8CC1-7452E0D2E75F}"/>
              </a:ext>
            </a:extLst>
          </p:cNvPr>
          <p:cNvSpPr txBox="1"/>
          <p:nvPr/>
        </p:nvSpPr>
        <p:spPr>
          <a:xfrm>
            <a:off x="284068" y="4116482"/>
            <a:ext cx="1222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Awareness</a:t>
            </a:r>
            <a:endParaRPr lang="en-US" sz="1400" b="1">
              <a:cs typeface="Arial"/>
            </a:endParaRPr>
          </a:p>
          <a:p>
            <a:pPr algn="l"/>
            <a:endParaRPr lang="en-US">
              <a:cs typeface="Arial"/>
            </a:endParaRPr>
          </a:p>
        </p:txBody>
      </p:sp>
      <p:sp>
        <p:nvSpPr>
          <p:cNvPr id="23" name="Speech Bubble: Rectangle with Corners Rounded 22">
            <a:extLst>
              <a:ext uri="{FF2B5EF4-FFF2-40B4-BE49-F238E27FC236}">
                <a16:creationId xmlns:a16="http://schemas.microsoft.com/office/drawing/2014/main" id="{1CEE8C02-1E9D-49A3-8E85-C003D021B58A}"/>
              </a:ext>
            </a:extLst>
          </p:cNvPr>
          <p:cNvSpPr/>
          <p:nvPr/>
        </p:nvSpPr>
        <p:spPr>
          <a:xfrm>
            <a:off x="4770345" y="4433762"/>
            <a:ext cx="1311086" cy="521074"/>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D473FE37-3DB4-480C-B50B-9AEBB4C423E7}"/>
              </a:ext>
            </a:extLst>
          </p:cNvPr>
          <p:cNvSpPr/>
          <p:nvPr/>
        </p:nvSpPr>
        <p:spPr>
          <a:xfrm>
            <a:off x="6518462" y="268564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FA7A6B-1011-4B9D-8076-B78F52593D55}"/>
              </a:ext>
            </a:extLst>
          </p:cNvPr>
          <p:cNvSpPr txBox="1"/>
          <p:nvPr/>
        </p:nvSpPr>
        <p:spPr>
          <a:xfrm>
            <a:off x="4797238" y="4553511"/>
            <a:ext cx="1205193"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Uncertainty</a:t>
            </a:r>
            <a:endParaRPr lang="en-US"/>
          </a:p>
          <a:p>
            <a:pPr algn="ctr"/>
            <a:endParaRPr lang="en-US" sz="1400" b="1">
              <a:cs typeface="Arial" panose="020B0604020202020204"/>
            </a:endParaRPr>
          </a:p>
          <a:p>
            <a:pPr algn="l"/>
            <a:endParaRPr lang="en-US">
              <a:cs typeface="Arial"/>
            </a:endParaRPr>
          </a:p>
        </p:txBody>
      </p:sp>
      <p:sp>
        <p:nvSpPr>
          <p:cNvPr id="25" name="TextBox 24">
            <a:extLst>
              <a:ext uri="{FF2B5EF4-FFF2-40B4-BE49-F238E27FC236}">
                <a16:creationId xmlns:a16="http://schemas.microsoft.com/office/drawing/2014/main" id="{61E85F0A-4DF7-47B5-9324-D0BFBFEADF8D}"/>
              </a:ext>
            </a:extLst>
          </p:cNvPr>
          <p:cNvSpPr txBox="1"/>
          <p:nvPr/>
        </p:nvSpPr>
        <p:spPr>
          <a:xfrm>
            <a:off x="6696635" y="2914649"/>
            <a:ext cx="1079127" cy="316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Diagnosis </a:t>
            </a:r>
          </a:p>
        </p:txBody>
      </p:sp>
      <p:sp>
        <p:nvSpPr>
          <p:cNvPr id="26" name="TextBox 25">
            <a:extLst>
              <a:ext uri="{FF2B5EF4-FFF2-40B4-BE49-F238E27FC236}">
                <a16:creationId xmlns:a16="http://schemas.microsoft.com/office/drawing/2014/main" id="{DFF02501-5E44-40A1-84F4-BD7CC5D43D14}"/>
              </a:ext>
            </a:extLst>
          </p:cNvPr>
          <p:cNvSpPr txBox="1"/>
          <p:nvPr/>
        </p:nvSpPr>
        <p:spPr>
          <a:xfrm>
            <a:off x="342900" y="4797239"/>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1.</a:t>
            </a:r>
            <a:r>
              <a:rPr lang="en-US">
                <a:cs typeface="Arial"/>
              </a:rPr>
              <a:t> </a:t>
            </a:r>
          </a:p>
        </p:txBody>
      </p:sp>
      <p:sp>
        <p:nvSpPr>
          <p:cNvPr id="28" name="TextBox 27">
            <a:extLst>
              <a:ext uri="{FF2B5EF4-FFF2-40B4-BE49-F238E27FC236}">
                <a16:creationId xmlns:a16="http://schemas.microsoft.com/office/drawing/2014/main" id="{9D7C0659-BFE2-4253-8C9C-0667E3BBA3D6}"/>
              </a:ext>
            </a:extLst>
          </p:cNvPr>
          <p:cNvSpPr txBox="1"/>
          <p:nvPr/>
        </p:nvSpPr>
        <p:spPr>
          <a:xfrm>
            <a:off x="4259356" y="5057775"/>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2.</a:t>
            </a:r>
            <a:r>
              <a:rPr lang="en-US">
                <a:cs typeface="Arial"/>
              </a:rPr>
              <a:t> </a:t>
            </a:r>
          </a:p>
        </p:txBody>
      </p:sp>
      <p:sp>
        <p:nvSpPr>
          <p:cNvPr id="29" name="TextBox 28">
            <a:extLst>
              <a:ext uri="{FF2B5EF4-FFF2-40B4-BE49-F238E27FC236}">
                <a16:creationId xmlns:a16="http://schemas.microsoft.com/office/drawing/2014/main" id="{909D54A3-9B6F-4EFB-B43A-7E643A980637}"/>
              </a:ext>
            </a:extLst>
          </p:cNvPr>
          <p:cNvSpPr txBox="1"/>
          <p:nvPr/>
        </p:nvSpPr>
        <p:spPr>
          <a:xfrm>
            <a:off x="2275915" y="337689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3.</a:t>
            </a:r>
            <a:r>
              <a:rPr lang="en-US">
                <a:cs typeface="Arial"/>
              </a:rPr>
              <a:t> </a:t>
            </a:r>
          </a:p>
        </p:txBody>
      </p:sp>
      <p:sp>
        <p:nvSpPr>
          <p:cNvPr id="30" name="TextBox 29">
            <a:extLst>
              <a:ext uri="{FF2B5EF4-FFF2-40B4-BE49-F238E27FC236}">
                <a16:creationId xmlns:a16="http://schemas.microsoft.com/office/drawing/2014/main" id="{643FCA95-CE33-4106-9193-60C1C441BF07}"/>
              </a:ext>
            </a:extLst>
          </p:cNvPr>
          <p:cNvSpPr txBox="1"/>
          <p:nvPr/>
        </p:nvSpPr>
        <p:spPr>
          <a:xfrm>
            <a:off x="4402230" y="314997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4.</a:t>
            </a:r>
            <a:r>
              <a:rPr lang="en-US">
                <a:cs typeface="Arial"/>
              </a:rPr>
              <a:t> </a:t>
            </a:r>
          </a:p>
        </p:txBody>
      </p:sp>
      <p:sp>
        <p:nvSpPr>
          <p:cNvPr id="31" name="TextBox 30">
            <a:extLst>
              <a:ext uri="{FF2B5EF4-FFF2-40B4-BE49-F238E27FC236}">
                <a16:creationId xmlns:a16="http://schemas.microsoft.com/office/drawing/2014/main" id="{BBF466EF-F448-4C23-8601-B983235FC12D}"/>
              </a:ext>
            </a:extLst>
          </p:cNvPr>
          <p:cNvSpPr txBox="1"/>
          <p:nvPr/>
        </p:nvSpPr>
        <p:spPr>
          <a:xfrm>
            <a:off x="6587377" y="3511361"/>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5.</a:t>
            </a:r>
            <a:r>
              <a:rPr lang="en-US">
                <a:cs typeface="Arial"/>
              </a:rPr>
              <a:t> </a:t>
            </a:r>
          </a:p>
        </p:txBody>
      </p:sp>
      <p:sp>
        <p:nvSpPr>
          <p:cNvPr id="32" name="TextBox 31">
            <a:extLst>
              <a:ext uri="{FF2B5EF4-FFF2-40B4-BE49-F238E27FC236}">
                <a16:creationId xmlns:a16="http://schemas.microsoft.com/office/drawing/2014/main" id="{09F3262D-9D78-4F52-8FBA-86CA5EF625D5}"/>
              </a:ext>
            </a:extLst>
          </p:cNvPr>
          <p:cNvSpPr txBox="1"/>
          <p:nvPr/>
        </p:nvSpPr>
        <p:spPr>
          <a:xfrm>
            <a:off x="3452531" y="1116105"/>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6.</a:t>
            </a:r>
            <a:r>
              <a:rPr lang="en-US">
                <a:cs typeface="Arial"/>
              </a:rPr>
              <a:t> </a:t>
            </a:r>
            <a:endParaRPr lang="en-US"/>
          </a:p>
        </p:txBody>
      </p:sp>
      <p:sp>
        <p:nvSpPr>
          <p:cNvPr id="33" name="Speech Bubble: Rectangle with Corners Rounded 32">
            <a:extLst>
              <a:ext uri="{FF2B5EF4-FFF2-40B4-BE49-F238E27FC236}">
                <a16:creationId xmlns:a16="http://schemas.microsoft.com/office/drawing/2014/main" id="{D27B9E76-6CC7-4ED1-83B3-04C06BD7A249}"/>
              </a:ext>
            </a:extLst>
          </p:cNvPr>
          <p:cNvSpPr/>
          <p:nvPr/>
        </p:nvSpPr>
        <p:spPr>
          <a:xfrm>
            <a:off x="4795558" y="2710857"/>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6E0D3F-153B-4318-98A8-57E58F0F2815}"/>
              </a:ext>
            </a:extLst>
          </p:cNvPr>
          <p:cNvSpPr txBox="1"/>
          <p:nvPr/>
        </p:nvSpPr>
        <p:spPr>
          <a:xfrm>
            <a:off x="4797239" y="291464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Seeking Help</a:t>
            </a:r>
          </a:p>
        </p:txBody>
      </p:sp>
      <p:sp>
        <p:nvSpPr>
          <p:cNvPr id="7" name="TextBox 6">
            <a:extLst>
              <a:ext uri="{FF2B5EF4-FFF2-40B4-BE49-F238E27FC236}">
                <a16:creationId xmlns:a16="http://schemas.microsoft.com/office/drawing/2014/main" id="{F8535307-8F51-4728-A0EC-BEFCDAE61737}"/>
              </a:ext>
            </a:extLst>
          </p:cNvPr>
          <p:cNvSpPr txBox="1"/>
          <p:nvPr/>
        </p:nvSpPr>
        <p:spPr>
          <a:xfrm>
            <a:off x="4654364" y="3544980"/>
            <a:ext cx="1524561"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Don’s mom reached out to their family doctor for help.</a:t>
            </a:r>
            <a:endParaRPr lang="en-US" sz="1100"/>
          </a:p>
          <a:p>
            <a:pPr algn="l"/>
            <a:endParaRPr lang="en-US">
              <a:cs typeface="Arial"/>
            </a:endParaRPr>
          </a:p>
        </p:txBody>
      </p:sp>
      <p:sp>
        <p:nvSpPr>
          <p:cNvPr id="13" name="TextBox 12">
            <a:extLst>
              <a:ext uri="{FF2B5EF4-FFF2-40B4-BE49-F238E27FC236}">
                <a16:creationId xmlns:a16="http://schemas.microsoft.com/office/drawing/2014/main" id="{BEEBF1A7-454E-48AC-A03B-6EF4B7EA7990}"/>
              </a:ext>
            </a:extLst>
          </p:cNvPr>
          <p:cNvSpPr txBox="1"/>
          <p:nvPr/>
        </p:nvSpPr>
        <p:spPr>
          <a:xfrm>
            <a:off x="6183966" y="561415"/>
            <a:ext cx="4656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7. </a:t>
            </a:r>
          </a:p>
        </p:txBody>
      </p:sp>
      <p:pic>
        <p:nvPicPr>
          <p:cNvPr id="17" name="Picture 16">
            <a:extLst>
              <a:ext uri="{FF2B5EF4-FFF2-40B4-BE49-F238E27FC236}">
                <a16:creationId xmlns:a16="http://schemas.microsoft.com/office/drawing/2014/main" id="{93175203-95FD-444A-8DEB-67750656CD5B}"/>
              </a:ext>
            </a:extLst>
          </p:cNvPr>
          <p:cNvPicPr>
            <a:picLocks noChangeAspect="1"/>
          </p:cNvPicPr>
          <p:nvPr/>
        </p:nvPicPr>
        <p:blipFill>
          <a:blip r:embed="rId4"/>
          <a:stretch>
            <a:fillRect/>
          </a:stretch>
        </p:blipFill>
        <p:spPr>
          <a:xfrm>
            <a:off x="1772925" y="812463"/>
            <a:ext cx="1041296" cy="1505352"/>
          </a:xfrm>
          <a:prstGeom prst="rect">
            <a:avLst/>
          </a:prstGeom>
        </p:spPr>
      </p:pic>
      <p:sp>
        <p:nvSpPr>
          <p:cNvPr id="34" name="TextBox 33">
            <a:extLst>
              <a:ext uri="{FF2B5EF4-FFF2-40B4-BE49-F238E27FC236}">
                <a16:creationId xmlns:a16="http://schemas.microsoft.com/office/drawing/2014/main" id="{77E6532B-5275-4136-AF5D-1882535CD431}"/>
              </a:ext>
            </a:extLst>
          </p:cNvPr>
          <p:cNvSpPr txBox="1"/>
          <p:nvPr/>
        </p:nvSpPr>
        <p:spPr>
          <a:xfrm>
            <a:off x="258855" y="838760"/>
            <a:ext cx="1659033" cy="1338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Georgia"/>
              </a:rPr>
              <a:t>Don's Story</a:t>
            </a:r>
            <a:br>
              <a:rPr lang="en-US" dirty="0"/>
            </a:br>
            <a:endParaRPr lang="en-US" sz="900" dirty="0">
              <a:solidFill>
                <a:schemeClr val="bg1"/>
              </a:solidFill>
              <a:cs typeface="Arial"/>
            </a:endParaRPr>
          </a:p>
          <a:p>
            <a:r>
              <a:rPr lang="en-US" sz="900" b="1" dirty="0">
                <a:solidFill>
                  <a:schemeClr val="bg1"/>
                </a:solidFill>
                <a:ea typeface="+mn-lt"/>
                <a:cs typeface="+mn-lt"/>
              </a:rPr>
              <a:t>Gender: </a:t>
            </a:r>
            <a:r>
              <a:rPr lang="en-US" sz="900" dirty="0">
                <a:solidFill>
                  <a:schemeClr val="bg1"/>
                </a:solidFill>
                <a:ea typeface="+mn-lt"/>
                <a:cs typeface="+mn-lt"/>
              </a:rPr>
              <a:t>Male</a:t>
            </a:r>
            <a:endParaRPr lang="en-US" dirty="0">
              <a:solidFill>
                <a:schemeClr val="bg1"/>
              </a:solidFill>
              <a:cs typeface="Arial" panose="020B0604020202020204"/>
            </a:endParaRPr>
          </a:p>
          <a:p>
            <a:r>
              <a:rPr lang="en-US" sz="900" b="1" dirty="0">
                <a:solidFill>
                  <a:schemeClr val="bg1"/>
                </a:solidFill>
                <a:ea typeface="+mn-lt"/>
                <a:cs typeface="+mn-lt"/>
              </a:rPr>
              <a:t>Age: </a:t>
            </a:r>
            <a:r>
              <a:rPr lang="en-US" sz="900" dirty="0">
                <a:solidFill>
                  <a:schemeClr val="bg1"/>
                </a:solidFill>
                <a:ea typeface="+mn-lt"/>
                <a:cs typeface="+mn-lt"/>
              </a:rPr>
              <a:t>17</a:t>
            </a:r>
            <a:endParaRPr lang="en-US" dirty="0">
              <a:solidFill>
                <a:schemeClr val="bg1"/>
              </a:solidFill>
              <a:cs typeface="Arial"/>
            </a:endParaRPr>
          </a:p>
          <a:p>
            <a:r>
              <a:rPr lang="en-US" sz="900" b="1" dirty="0">
                <a:solidFill>
                  <a:schemeClr val="bg1"/>
                </a:solidFill>
                <a:ea typeface="+mn-lt"/>
                <a:cs typeface="+mn-lt"/>
              </a:rPr>
              <a:t>Citizenship:</a:t>
            </a:r>
            <a:r>
              <a:rPr lang="en-US" sz="900" dirty="0">
                <a:solidFill>
                  <a:schemeClr val="bg1"/>
                </a:solidFill>
                <a:ea typeface="+mn-lt"/>
                <a:cs typeface="+mn-lt"/>
              </a:rPr>
              <a:t> Canadian Born</a:t>
            </a:r>
            <a:endParaRPr lang="en-US" dirty="0">
              <a:solidFill>
                <a:schemeClr val="bg1"/>
              </a:solidFill>
              <a:ea typeface="+mn-lt"/>
              <a:cs typeface="+mn-lt"/>
            </a:endParaRPr>
          </a:p>
          <a:p>
            <a:r>
              <a:rPr lang="en-US" sz="900" b="1" dirty="0">
                <a:solidFill>
                  <a:schemeClr val="bg1"/>
                </a:solidFill>
                <a:ea typeface="+mn-lt"/>
                <a:cs typeface="+mn-lt"/>
              </a:rPr>
              <a:t>Ethnicity: </a:t>
            </a:r>
            <a:r>
              <a:rPr lang="en-US" sz="900" dirty="0">
                <a:solidFill>
                  <a:schemeClr val="bg1"/>
                </a:solidFill>
                <a:ea typeface="+mn-lt"/>
                <a:cs typeface="+mn-lt"/>
              </a:rPr>
              <a:t>Black</a:t>
            </a:r>
            <a:endParaRPr lang="en-US" dirty="0">
              <a:solidFill>
                <a:schemeClr val="bg1"/>
              </a:solidFill>
              <a:cs typeface="Arial"/>
            </a:endParaRPr>
          </a:p>
          <a:p>
            <a:r>
              <a:rPr lang="en-US" sz="900" b="1" dirty="0">
                <a:solidFill>
                  <a:schemeClr val="bg1"/>
                </a:solidFill>
                <a:ea typeface="+mn-lt"/>
                <a:cs typeface="+mn-lt"/>
              </a:rPr>
              <a:t>Gender Identity:</a:t>
            </a:r>
            <a:r>
              <a:rPr lang="en-US" sz="900" dirty="0">
                <a:solidFill>
                  <a:schemeClr val="bg1"/>
                </a:solidFill>
                <a:ea typeface="+mn-lt"/>
                <a:cs typeface="+mn-lt"/>
              </a:rPr>
              <a:t> Cis gender</a:t>
            </a:r>
            <a:endParaRPr lang="en-US" dirty="0">
              <a:solidFill>
                <a:schemeClr val="bg1"/>
              </a:solidFill>
              <a:cs typeface="Arial"/>
            </a:endParaRPr>
          </a:p>
          <a:p>
            <a:pPr algn="l"/>
            <a:endParaRPr lang="en-US" sz="900" dirty="0">
              <a:solidFill>
                <a:schemeClr val="bg1"/>
              </a:solidFill>
              <a:cs typeface="Arial"/>
            </a:endParaRPr>
          </a:p>
        </p:txBody>
      </p:sp>
    </p:spTree>
    <p:extLst>
      <p:ext uri="{BB962C8B-B14F-4D97-AF65-F5344CB8AC3E}">
        <p14:creationId xmlns:p14="http://schemas.microsoft.com/office/powerpoint/2010/main" val="308563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A close up of a map&#10;&#10;Description generated with high confidence">
            <a:extLst>
              <a:ext uri="{FF2B5EF4-FFF2-40B4-BE49-F238E27FC236}">
                <a16:creationId xmlns:a16="http://schemas.microsoft.com/office/drawing/2014/main" id="{6941AAFE-4173-45A8-8F8D-28A687B13923}"/>
              </a:ext>
            </a:extLst>
          </p:cNvPr>
          <p:cNvPicPr>
            <a:picLocks noChangeAspect="1"/>
          </p:cNvPicPr>
          <p:nvPr/>
        </p:nvPicPr>
        <p:blipFill rotWithShape="1">
          <a:blip r:embed="rId3"/>
          <a:srcRect l="3551" r="2158" b="-267"/>
          <a:stretch/>
        </p:blipFill>
        <p:spPr>
          <a:xfrm>
            <a:off x="-8825" y="221875"/>
            <a:ext cx="9164004" cy="6321828"/>
          </a:xfrm>
          <a:prstGeom prst="rect">
            <a:avLst/>
          </a:prstGeom>
        </p:spPr>
      </p:pic>
      <p:sp>
        <p:nvSpPr>
          <p:cNvPr id="3" name="Slide Number Placeholder 2"/>
          <p:cNvSpPr>
            <a:spLocks noGrp="1"/>
          </p:cNvSpPr>
          <p:nvPr>
            <p:ph type="sldNum" sz="quarter" idx="4294967295"/>
          </p:nvPr>
        </p:nvSpPr>
        <p:spPr>
          <a:xfrm>
            <a:off x="6457950" y="6356350"/>
            <a:ext cx="2057400" cy="365125"/>
          </a:xfrm>
          <a:prstGeom prst="rect">
            <a:avLst/>
          </a:prstGeom>
        </p:spPr>
        <p:txBody>
          <a:bodyPr vert="horz" lIns="91440" tIns="45720" rIns="91440" bIns="45720" rtlCol="0">
            <a:normAutofit/>
          </a:bodyPr>
          <a:lstStyle/>
          <a:p>
            <a:pPr defTabSz="457200">
              <a:spcAft>
                <a:spcPts val="600"/>
              </a:spcAft>
            </a:pPr>
            <a:fld id="{6B39BC17-A734-A748-B23F-E2E693D5C461}" type="slidenum">
              <a:rPr lang="en-US">
                <a:solidFill>
                  <a:srgbClr val="FFFFFF"/>
                </a:solidFill>
              </a:rPr>
              <a:pPr defTabSz="457200">
                <a:spcAft>
                  <a:spcPts val="600"/>
                </a:spcAft>
              </a:pPr>
              <a:t>6</a:t>
            </a:fld>
            <a:endParaRPr lang="en-US">
              <a:solidFill>
                <a:srgbClr val="FFFFFF"/>
              </a:solidFill>
            </a:endParaRPr>
          </a:p>
        </p:txBody>
      </p:sp>
      <p:sp>
        <p:nvSpPr>
          <p:cNvPr id="36" name="AutoShape 2" descr="Image result for printer icon"/>
          <p:cNvSpPr>
            <a:spLocks noChangeAspect="1" noChangeArrowheads="1"/>
          </p:cNvSpPr>
          <p:nvPr/>
        </p:nvSpPr>
        <p:spPr bwMode="auto">
          <a:xfrm>
            <a:off x="155575" y="-2338388"/>
            <a:ext cx="2168211" cy="2168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7C7A446-79B0-445D-B8E7-8152BC181DF1}"/>
              </a:ext>
            </a:extLst>
          </p:cNvPr>
          <p:cNvSpPr txBox="1"/>
          <p:nvPr/>
        </p:nvSpPr>
        <p:spPr>
          <a:xfrm>
            <a:off x="737906" y="4923304"/>
            <a:ext cx="154137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At 17, Ivy, a newcomer to Canada, lost her father. Feeling lost, frustrated, and struggling to learn English, she felt feelings of sadness and anxiety. </a:t>
            </a:r>
            <a:endParaRPr lang="en-US"/>
          </a:p>
          <a:p>
            <a:endParaRPr lang="en-US" sz="1100">
              <a:cs typeface="Arial"/>
            </a:endParaRPr>
          </a:p>
          <a:p>
            <a:pPr algn="l"/>
            <a:endParaRPr lang="en-US">
              <a:cs typeface="Arial"/>
            </a:endParaRPr>
          </a:p>
        </p:txBody>
      </p:sp>
      <p:sp>
        <p:nvSpPr>
          <p:cNvPr id="4" name="TextBox 3">
            <a:extLst>
              <a:ext uri="{FF2B5EF4-FFF2-40B4-BE49-F238E27FC236}">
                <a16:creationId xmlns:a16="http://schemas.microsoft.com/office/drawing/2014/main" id="{340F2B07-4B40-400E-B10C-084BFD01580F}"/>
              </a:ext>
            </a:extLst>
          </p:cNvPr>
          <p:cNvSpPr txBox="1"/>
          <p:nvPr/>
        </p:nvSpPr>
        <p:spPr>
          <a:xfrm>
            <a:off x="4629150" y="4931708"/>
            <a:ext cx="1675840"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Ivy found it challenging to discuss her problems with friends and family. She resorted to skipping school, and spending more time alone.</a:t>
            </a:r>
            <a:endParaRPr lang="en-US">
              <a:ea typeface="+mn-lt"/>
              <a:cs typeface="+mn-lt"/>
            </a:endParaRPr>
          </a:p>
          <a:p>
            <a:endParaRPr lang="en-US" sz="1100">
              <a:cs typeface="Arial"/>
            </a:endParaRPr>
          </a:p>
          <a:p>
            <a:pPr algn="l"/>
            <a:endParaRPr lang="en-US">
              <a:cs typeface="Arial"/>
            </a:endParaRPr>
          </a:p>
        </p:txBody>
      </p:sp>
      <p:sp>
        <p:nvSpPr>
          <p:cNvPr id="5" name="TextBox 4">
            <a:extLst>
              <a:ext uri="{FF2B5EF4-FFF2-40B4-BE49-F238E27FC236}">
                <a16:creationId xmlns:a16="http://schemas.microsoft.com/office/drawing/2014/main" id="{22527582-2F46-4AB2-ADE3-D887F301C830}"/>
              </a:ext>
            </a:extLst>
          </p:cNvPr>
          <p:cNvSpPr txBox="1"/>
          <p:nvPr/>
        </p:nvSpPr>
        <p:spPr>
          <a:xfrm>
            <a:off x="6923556" y="3502959"/>
            <a:ext cx="2054037"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Ivy was diagnosed by a medical professional as having severe depression, requiring both pharmaceutical and therapeutic interventions. </a:t>
            </a:r>
            <a:endParaRPr lang="en-US"/>
          </a:p>
          <a:p>
            <a:endParaRPr lang="en-US" sz="1100">
              <a:cs typeface="Arial"/>
            </a:endParaRPr>
          </a:p>
          <a:p>
            <a:pPr algn="l"/>
            <a:endParaRPr lang="en-US" sz="1100">
              <a:cs typeface="Arial"/>
            </a:endParaRPr>
          </a:p>
        </p:txBody>
      </p:sp>
      <p:sp>
        <p:nvSpPr>
          <p:cNvPr id="8" name="TextBox 7">
            <a:extLst>
              <a:ext uri="{FF2B5EF4-FFF2-40B4-BE49-F238E27FC236}">
                <a16:creationId xmlns:a16="http://schemas.microsoft.com/office/drawing/2014/main" id="{AE90F0AD-A161-475D-9657-D594297ED0AA}"/>
              </a:ext>
            </a:extLst>
          </p:cNvPr>
          <p:cNvSpPr txBox="1"/>
          <p:nvPr/>
        </p:nvSpPr>
        <p:spPr>
          <a:xfrm>
            <a:off x="2612091" y="3351679"/>
            <a:ext cx="2188509"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After missing weeks of school due to suicidal thoughts, Ivy was confronted by a school counsellor who directed to a social worker. </a:t>
            </a:r>
            <a:endParaRPr lang="en-US"/>
          </a:p>
          <a:p>
            <a:endParaRPr lang="en-US" sz="1100">
              <a:cs typeface="Arial"/>
            </a:endParaRPr>
          </a:p>
          <a:p>
            <a:pPr algn="l"/>
            <a:endParaRPr lang="en-US" sz="1200">
              <a:cs typeface="Arial"/>
            </a:endParaRPr>
          </a:p>
        </p:txBody>
      </p:sp>
      <p:sp>
        <p:nvSpPr>
          <p:cNvPr id="9" name="TextBox 8">
            <a:extLst>
              <a:ext uri="{FF2B5EF4-FFF2-40B4-BE49-F238E27FC236}">
                <a16:creationId xmlns:a16="http://schemas.microsoft.com/office/drawing/2014/main" id="{A7A047D4-B50A-45B6-A876-7634748CB3E2}"/>
              </a:ext>
            </a:extLst>
          </p:cNvPr>
          <p:cNvSpPr txBox="1"/>
          <p:nvPr/>
        </p:nvSpPr>
        <p:spPr>
          <a:xfrm>
            <a:off x="4730002" y="653864"/>
            <a:ext cx="1885952" cy="22313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Ivy tried various forms of recommended treatment, including medication and counselling, but nothing worked for her. It was very hard to find mental health services that address both her condition, as well as her challenges as a newcomer to Canada. </a:t>
            </a:r>
            <a:endParaRPr lang="en-US">
              <a:ea typeface="+mn-lt"/>
              <a:cs typeface="+mn-lt"/>
            </a:endParaRPr>
          </a:p>
          <a:p>
            <a:endParaRPr lang="en-US" sz="1100">
              <a:cs typeface="Arial"/>
            </a:endParaRPr>
          </a:p>
          <a:p>
            <a:pPr algn="l"/>
            <a:endParaRPr lang="en-US">
              <a:cs typeface="Arial"/>
            </a:endParaRPr>
          </a:p>
        </p:txBody>
      </p:sp>
      <p:sp>
        <p:nvSpPr>
          <p:cNvPr id="10" name="TextBox 9">
            <a:extLst>
              <a:ext uri="{FF2B5EF4-FFF2-40B4-BE49-F238E27FC236}">
                <a16:creationId xmlns:a16="http://schemas.microsoft.com/office/drawing/2014/main" id="{0CE5B097-B319-421D-A1F5-86F624D8C873}"/>
              </a:ext>
            </a:extLst>
          </p:cNvPr>
          <p:cNvSpPr txBox="1"/>
          <p:nvPr/>
        </p:nvSpPr>
        <p:spPr>
          <a:xfrm>
            <a:off x="7537076" y="1544732"/>
            <a:ext cx="1423708"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Ivy was eventually put in touch with Hong Fook Youth Outreach, where she was able to find the right treatment in an environment where she felt comfortable.</a:t>
            </a:r>
            <a:endParaRPr lang="en-US">
              <a:ea typeface="+mn-lt"/>
              <a:cs typeface="+mn-lt"/>
            </a:endParaRPr>
          </a:p>
          <a:p>
            <a:endParaRPr lang="en-US" sz="1100">
              <a:cs typeface="Arial"/>
            </a:endParaRPr>
          </a:p>
          <a:p>
            <a:pPr algn="l"/>
            <a:endParaRPr lang="en-US" sz="1200">
              <a:cs typeface="Arial"/>
            </a:endParaRPr>
          </a:p>
        </p:txBody>
      </p:sp>
      <p:sp>
        <p:nvSpPr>
          <p:cNvPr id="15" name="Speech Bubble: Rectangle with Corners Rounded 14">
            <a:extLst>
              <a:ext uri="{FF2B5EF4-FFF2-40B4-BE49-F238E27FC236}">
                <a16:creationId xmlns:a16="http://schemas.microsoft.com/office/drawing/2014/main" id="{6272D374-8855-4881-94FB-4B7FBDA4152E}"/>
              </a:ext>
            </a:extLst>
          </p:cNvPr>
          <p:cNvSpPr/>
          <p:nvPr/>
        </p:nvSpPr>
        <p:spPr>
          <a:xfrm>
            <a:off x="3316383" y="450073"/>
            <a:ext cx="1311086" cy="764801"/>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6FDB63-FF86-4533-B041-E2AFEB974043}"/>
              </a:ext>
            </a:extLst>
          </p:cNvPr>
          <p:cNvSpPr txBox="1"/>
          <p:nvPr/>
        </p:nvSpPr>
        <p:spPr>
          <a:xfrm>
            <a:off x="3393701" y="595032"/>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mn-lt"/>
                <a:cs typeface="+mn-lt"/>
              </a:rPr>
              <a:t>Navigating </a:t>
            </a:r>
            <a:br>
              <a:rPr lang="en-US" sz="1400" b="1">
                <a:ea typeface="+mn-lt"/>
                <a:cs typeface="+mn-lt"/>
              </a:rPr>
            </a:br>
            <a:r>
              <a:rPr lang="en-US" sz="1400" b="1">
                <a:ea typeface="+mn-lt"/>
                <a:cs typeface="+mn-lt"/>
              </a:rPr>
              <a:t>the System</a:t>
            </a:r>
            <a:endParaRPr lang="en-US" sz="1400">
              <a:cs typeface="Arial"/>
            </a:endParaRPr>
          </a:p>
          <a:p>
            <a:pPr algn="l"/>
            <a:endParaRPr lang="en-US" sz="1400">
              <a:cs typeface="Arial"/>
            </a:endParaRPr>
          </a:p>
        </p:txBody>
      </p:sp>
      <p:sp>
        <p:nvSpPr>
          <p:cNvPr id="19" name="Speech Bubble: Rectangle with Corners Rounded 18">
            <a:extLst>
              <a:ext uri="{FF2B5EF4-FFF2-40B4-BE49-F238E27FC236}">
                <a16:creationId xmlns:a16="http://schemas.microsoft.com/office/drawing/2014/main" id="{F8DCB97B-059F-4F33-B262-7A8F3BAA09D6}"/>
              </a:ext>
            </a:extLst>
          </p:cNvPr>
          <p:cNvSpPr/>
          <p:nvPr/>
        </p:nvSpPr>
        <p:spPr>
          <a:xfrm>
            <a:off x="6627720" y="752631"/>
            <a:ext cx="1311086" cy="722779"/>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D290D7-76C3-4D98-91E8-9CEDD66E6F6A}"/>
              </a:ext>
            </a:extLst>
          </p:cNvPr>
          <p:cNvSpPr txBox="1"/>
          <p:nvPr/>
        </p:nvSpPr>
        <p:spPr>
          <a:xfrm>
            <a:off x="6696634" y="98163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Taking Care</a:t>
            </a:r>
            <a:endParaRPr lang="en-US" sz="1400" b="1">
              <a:cs typeface="Arial"/>
            </a:endParaRPr>
          </a:p>
        </p:txBody>
      </p:sp>
      <p:sp>
        <p:nvSpPr>
          <p:cNvPr id="20" name="Speech Bubble: Rectangle with Corners Rounded 19">
            <a:extLst>
              <a:ext uri="{FF2B5EF4-FFF2-40B4-BE49-F238E27FC236}">
                <a16:creationId xmlns:a16="http://schemas.microsoft.com/office/drawing/2014/main" id="{625845D3-52C4-459B-9C64-8D05744C7FB1}"/>
              </a:ext>
            </a:extLst>
          </p:cNvPr>
          <p:cNvSpPr/>
          <p:nvPr/>
        </p:nvSpPr>
        <p:spPr>
          <a:xfrm>
            <a:off x="2400301" y="247553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C5F976-BDDB-434A-AD2C-A55F24F5D06D}"/>
              </a:ext>
            </a:extLst>
          </p:cNvPr>
          <p:cNvSpPr txBox="1"/>
          <p:nvPr/>
        </p:nvSpPr>
        <p:spPr>
          <a:xfrm>
            <a:off x="2561665" y="2578474"/>
            <a:ext cx="98667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Difficult </a:t>
            </a:r>
            <a:br>
              <a:rPr lang="en-US" sz="1400" b="1">
                <a:ea typeface="+mn-lt"/>
                <a:cs typeface="+mn-lt"/>
              </a:rPr>
            </a:br>
            <a:r>
              <a:rPr lang="en-US" sz="1400" b="1">
                <a:ea typeface="+mn-lt"/>
                <a:cs typeface="+mn-lt"/>
              </a:rPr>
              <a:t>Times</a:t>
            </a:r>
            <a:endParaRPr lang="en-US" sz="1400">
              <a:cs typeface="Arial"/>
            </a:endParaRPr>
          </a:p>
          <a:p>
            <a:pPr algn="l"/>
            <a:endParaRPr lang="en-US">
              <a:cs typeface="Arial"/>
            </a:endParaRPr>
          </a:p>
        </p:txBody>
      </p:sp>
      <p:sp>
        <p:nvSpPr>
          <p:cNvPr id="21" name="Speech Bubble: Rectangle with Corners Rounded 20">
            <a:extLst>
              <a:ext uri="{FF2B5EF4-FFF2-40B4-BE49-F238E27FC236}">
                <a16:creationId xmlns:a16="http://schemas.microsoft.com/office/drawing/2014/main" id="{3C6C5E89-9E12-494C-86A3-37DCA39447B7}"/>
              </a:ext>
            </a:extLst>
          </p:cNvPr>
          <p:cNvSpPr/>
          <p:nvPr/>
        </p:nvSpPr>
        <p:spPr>
          <a:xfrm>
            <a:off x="727823" y="4055564"/>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F8BAC9D-7D03-4E9B-8CC1-7452E0D2E75F}"/>
              </a:ext>
            </a:extLst>
          </p:cNvPr>
          <p:cNvSpPr txBox="1"/>
          <p:nvPr/>
        </p:nvSpPr>
        <p:spPr>
          <a:xfrm>
            <a:off x="771524" y="4267761"/>
            <a:ext cx="1222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Awareness</a:t>
            </a:r>
            <a:endParaRPr lang="en-US" sz="1400" b="1">
              <a:cs typeface="Arial"/>
            </a:endParaRPr>
          </a:p>
          <a:p>
            <a:pPr algn="l"/>
            <a:endParaRPr lang="en-US">
              <a:cs typeface="Arial"/>
            </a:endParaRPr>
          </a:p>
        </p:txBody>
      </p:sp>
      <p:sp>
        <p:nvSpPr>
          <p:cNvPr id="23" name="Speech Bubble: Rectangle with Corners Rounded 22">
            <a:extLst>
              <a:ext uri="{FF2B5EF4-FFF2-40B4-BE49-F238E27FC236}">
                <a16:creationId xmlns:a16="http://schemas.microsoft.com/office/drawing/2014/main" id="{1CEE8C02-1E9D-49A3-8E85-C003D021B58A}"/>
              </a:ext>
            </a:extLst>
          </p:cNvPr>
          <p:cNvSpPr/>
          <p:nvPr/>
        </p:nvSpPr>
        <p:spPr>
          <a:xfrm>
            <a:off x="4761941" y="4055564"/>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D473FE37-3DB4-480C-B50B-9AEBB4C423E7}"/>
              </a:ext>
            </a:extLst>
          </p:cNvPr>
          <p:cNvSpPr/>
          <p:nvPr/>
        </p:nvSpPr>
        <p:spPr>
          <a:xfrm>
            <a:off x="6031006" y="2769689"/>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FA7A6B-1011-4B9D-8076-B78F52593D55}"/>
              </a:ext>
            </a:extLst>
          </p:cNvPr>
          <p:cNvSpPr txBox="1"/>
          <p:nvPr/>
        </p:nvSpPr>
        <p:spPr>
          <a:xfrm>
            <a:off x="4780430" y="4150099"/>
            <a:ext cx="121359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Seeking </a:t>
            </a:r>
            <a:br>
              <a:rPr lang="en-US" sz="1400" b="1">
                <a:ea typeface="+mn-lt"/>
                <a:cs typeface="+mn-lt"/>
              </a:rPr>
            </a:br>
            <a:r>
              <a:rPr lang="en-US" sz="1400" b="1">
                <a:ea typeface="+mn-lt"/>
                <a:cs typeface="+mn-lt"/>
              </a:rPr>
              <a:t>Help</a:t>
            </a:r>
            <a:endParaRPr lang="en-US" sz="1400">
              <a:cs typeface="Arial" panose="020B0604020202020204"/>
            </a:endParaRPr>
          </a:p>
          <a:p>
            <a:pPr algn="l"/>
            <a:endParaRPr lang="en-US">
              <a:cs typeface="Arial"/>
            </a:endParaRPr>
          </a:p>
        </p:txBody>
      </p:sp>
      <p:sp>
        <p:nvSpPr>
          <p:cNvPr id="25" name="TextBox 24">
            <a:extLst>
              <a:ext uri="{FF2B5EF4-FFF2-40B4-BE49-F238E27FC236}">
                <a16:creationId xmlns:a16="http://schemas.microsoft.com/office/drawing/2014/main" id="{61E85F0A-4DF7-47B5-9324-D0BFBFEADF8D}"/>
              </a:ext>
            </a:extLst>
          </p:cNvPr>
          <p:cNvSpPr txBox="1"/>
          <p:nvPr/>
        </p:nvSpPr>
        <p:spPr>
          <a:xfrm>
            <a:off x="6209179" y="2998693"/>
            <a:ext cx="1079127" cy="316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Diagnosis </a:t>
            </a:r>
          </a:p>
        </p:txBody>
      </p:sp>
      <p:sp>
        <p:nvSpPr>
          <p:cNvPr id="26" name="TextBox 25">
            <a:extLst>
              <a:ext uri="{FF2B5EF4-FFF2-40B4-BE49-F238E27FC236}">
                <a16:creationId xmlns:a16="http://schemas.microsoft.com/office/drawing/2014/main" id="{DFF02501-5E44-40A1-84F4-BD7CC5D43D14}"/>
              </a:ext>
            </a:extLst>
          </p:cNvPr>
          <p:cNvSpPr txBox="1"/>
          <p:nvPr/>
        </p:nvSpPr>
        <p:spPr>
          <a:xfrm>
            <a:off x="326091" y="4948518"/>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1.</a:t>
            </a:r>
            <a:r>
              <a:rPr lang="en-US">
                <a:cs typeface="Arial"/>
              </a:rPr>
              <a:t> </a:t>
            </a:r>
          </a:p>
        </p:txBody>
      </p:sp>
      <p:sp>
        <p:nvSpPr>
          <p:cNvPr id="28" name="TextBox 27">
            <a:extLst>
              <a:ext uri="{FF2B5EF4-FFF2-40B4-BE49-F238E27FC236}">
                <a16:creationId xmlns:a16="http://schemas.microsoft.com/office/drawing/2014/main" id="{9D7C0659-BFE2-4253-8C9C-0667E3BBA3D6}"/>
              </a:ext>
            </a:extLst>
          </p:cNvPr>
          <p:cNvSpPr txBox="1"/>
          <p:nvPr/>
        </p:nvSpPr>
        <p:spPr>
          <a:xfrm>
            <a:off x="4259356" y="495692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2.</a:t>
            </a:r>
            <a:r>
              <a:rPr lang="en-US">
                <a:cs typeface="Arial"/>
              </a:rPr>
              <a:t> </a:t>
            </a:r>
          </a:p>
        </p:txBody>
      </p:sp>
      <p:sp>
        <p:nvSpPr>
          <p:cNvPr id="29" name="TextBox 28">
            <a:extLst>
              <a:ext uri="{FF2B5EF4-FFF2-40B4-BE49-F238E27FC236}">
                <a16:creationId xmlns:a16="http://schemas.microsoft.com/office/drawing/2014/main" id="{909D54A3-9B6F-4EFB-B43A-7E643A980637}"/>
              </a:ext>
            </a:extLst>
          </p:cNvPr>
          <p:cNvSpPr txBox="1"/>
          <p:nvPr/>
        </p:nvSpPr>
        <p:spPr>
          <a:xfrm>
            <a:off x="2275915" y="337689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3.</a:t>
            </a:r>
            <a:r>
              <a:rPr lang="en-US">
                <a:cs typeface="Arial"/>
              </a:rPr>
              <a:t> </a:t>
            </a:r>
          </a:p>
        </p:txBody>
      </p:sp>
      <p:sp>
        <p:nvSpPr>
          <p:cNvPr id="30" name="TextBox 29">
            <a:extLst>
              <a:ext uri="{FF2B5EF4-FFF2-40B4-BE49-F238E27FC236}">
                <a16:creationId xmlns:a16="http://schemas.microsoft.com/office/drawing/2014/main" id="{643FCA95-CE33-4106-9193-60C1C441BF07}"/>
              </a:ext>
            </a:extLst>
          </p:cNvPr>
          <p:cNvSpPr txBox="1"/>
          <p:nvPr/>
        </p:nvSpPr>
        <p:spPr>
          <a:xfrm>
            <a:off x="6604186" y="3544979"/>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4.</a:t>
            </a:r>
            <a:r>
              <a:rPr lang="en-US">
                <a:cs typeface="Arial"/>
              </a:rPr>
              <a:t> </a:t>
            </a:r>
          </a:p>
        </p:txBody>
      </p:sp>
      <p:sp>
        <p:nvSpPr>
          <p:cNvPr id="31" name="TextBox 30">
            <a:extLst>
              <a:ext uri="{FF2B5EF4-FFF2-40B4-BE49-F238E27FC236}">
                <a16:creationId xmlns:a16="http://schemas.microsoft.com/office/drawing/2014/main" id="{BBF466EF-F448-4C23-8601-B983235FC12D}"/>
              </a:ext>
            </a:extLst>
          </p:cNvPr>
          <p:cNvSpPr txBox="1"/>
          <p:nvPr/>
        </p:nvSpPr>
        <p:spPr>
          <a:xfrm>
            <a:off x="4175311" y="1309406"/>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5.</a:t>
            </a:r>
            <a:r>
              <a:rPr lang="en-US">
                <a:cs typeface="Arial"/>
              </a:rPr>
              <a:t> </a:t>
            </a:r>
          </a:p>
        </p:txBody>
      </p:sp>
      <p:sp>
        <p:nvSpPr>
          <p:cNvPr id="32" name="TextBox 31">
            <a:extLst>
              <a:ext uri="{FF2B5EF4-FFF2-40B4-BE49-F238E27FC236}">
                <a16:creationId xmlns:a16="http://schemas.microsoft.com/office/drawing/2014/main" id="{09F3262D-9D78-4F52-8FBA-86CA5EF625D5}"/>
              </a:ext>
            </a:extLst>
          </p:cNvPr>
          <p:cNvSpPr txBox="1"/>
          <p:nvPr/>
        </p:nvSpPr>
        <p:spPr>
          <a:xfrm>
            <a:off x="7957296" y="1107701"/>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6.</a:t>
            </a:r>
            <a:r>
              <a:rPr lang="en-US">
                <a:cs typeface="Arial"/>
              </a:rPr>
              <a:t> </a:t>
            </a:r>
          </a:p>
        </p:txBody>
      </p:sp>
      <p:sp>
        <p:nvSpPr>
          <p:cNvPr id="34" name="TextBox 33">
            <a:extLst>
              <a:ext uri="{FF2B5EF4-FFF2-40B4-BE49-F238E27FC236}">
                <a16:creationId xmlns:a16="http://schemas.microsoft.com/office/drawing/2014/main" id="{77E6532B-5275-4136-AF5D-1882535CD431}"/>
              </a:ext>
            </a:extLst>
          </p:cNvPr>
          <p:cNvSpPr txBox="1"/>
          <p:nvPr/>
        </p:nvSpPr>
        <p:spPr>
          <a:xfrm>
            <a:off x="258855" y="830356"/>
            <a:ext cx="1440518" cy="16466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Georgia"/>
              </a:rPr>
              <a:t>Ivy's Story</a:t>
            </a:r>
            <a:br>
              <a:rPr lang="en-US"/>
            </a:br>
            <a:endParaRPr lang="en-US" sz="900">
              <a:solidFill>
                <a:schemeClr val="bg1"/>
              </a:solidFill>
              <a:cs typeface="Arial"/>
            </a:endParaRPr>
          </a:p>
          <a:p>
            <a:r>
              <a:rPr lang="en-US" sz="900" b="1">
                <a:solidFill>
                  <a:schemeClr val="bg1"/>
                </a:solidFill>
                <a:ea typeface="+mn-lt"/>
                <a:cs typeface="+mn-lt"/>
              </a:rPr>
              <a:t>Gender: </a:t>
            </a:r>
            <a:r>
              <a:rPr lang="en-US" sz="900">
                <a:solidFill>
                  <a:schemeClr val="bg1"/>
                </a:solidFill>
                <a:ea typeface="+mn-lt"/>
                <a:cs typeface="+mn-lt"/>
              </a:rPr>
              <a:t>Female</a:t>
            </a:r>
            <a:endParaRPr lang="en-US">
              <a:solidFill>
                <a:schemeClr val="bg1"/>
              </a:solidFill>
              <a:ea typeface="+mn-lt"/>
              <a:cs typeface="+mn-lt"/>
            </a:endParaRPr>
          </a:p>
          <a:p>
            <a:r>
              <a:rPr lang="en-US" sz="900" b="1">
                <a:solidFill>
                  <a:schemeClr val="bg1"/>
                </a:solidFill>
                <a:ea typeface="+mn-lt"/>
                <a:cs typeface="+mn-lt"/>
              </a:rPr>
              <a:t>Age: </a:t>
            </a:r>
            <a:r>
              <a:rPr lang="en-US" sz="900">
                <a:solidFill>
                  <a:schemeClr val="bg1"/>
                </a:solidFill>
                <a:ea typeface="+mn-lt"/>
                <a:cs typeface="+mn-lt"/>
              </a:rPr>
              <a:t>17</a:t>
            </a:r>
            <a:endParaRPr lang="en-US">
              <a:solidFill>
                <a:schemeClr val="bg1"/>
              </a:solidFill>
              <a:cs typeface="Arial"/>
            </a:endParaRPr>
          </a:p>
          <a:p>
            <a:r>
              <a:rPr lang="en-US" sz="900" b="1">
                <a:solidFill>
                  <a:schemeClr val="bg1"/>
                </a:solidFill>
                <a:ea typeface="+mn-lt"/>
                <a:cs typeface="+mn-lt"/>
              </a:rPr>
              <a:t>Citizenship:</a:t>
            </a:r>
            <a:r>
              <a:rPr lang="en-US" sz="900">
                <a:solidFill>
                  <a:schemeClr val="bg1"/>
                </a:solidFill>
                <a:ea typeface="+mn-lt"/>
                <a:cs typeface="+mn-lt"/>
              </a:rPr>
              <a:t> Newcomer</a:t>
            </a:r>
            <a:endParaRPr lang="en-US">
              <a:solidFill>
                <a:schemeClr val="bg1"/>
              </a:solidFill>
              <a:cs typeface="Arial"/>
            </a:endParaRPr>
          </a:p>
          <a:p>
            <a:r>
              <a:rPr lang="en-US" sz="900" b="1">
                <a:solidFill>
                  <a:schemeClr val="bg1"/>
                </a:solidFill>
                <a:ea typeface="+mn-lt"/>
                <a:cs typeface="+mn-lt"/>
              </a:rPr>
              <a:t>Ethnicity: </a:t>
            </a:r>
            <a:r>
              <a:rPr lang="en-US" sz="900">
                <a:solidFill>
                  <a:schemeClr val="bg1"/>
                </a:solidFill>
                <a:ea typeface="+mn-lt"/>
                <a:cs typeface="+mn-lt"/>
              </a:rPr>
              <a:t>Asian </a:t>
            </a:r>
            <a:endParaRPr lang="en-US">
              <a:solidFill>
                <a:schemeClr val="bg1"/>
              </a:solidFill>
              <a:cs typeface="Arial"/>
            </a:endParaRPr>
          </a:p>
          <a:p>
            <a:r>
              <a:rPr lang="en-US" sz="900" b="1">
                <a:solidFill>
                  <a:schemeClr val="bg1"/>
                </a:solidFill>
                <a:ea typeface="+mn-lt"/>
                <a:cs typeface="+mn-lt"/>
              </a:rPr>
              <a:t>Gender Identity:</a:t>
            </a:r>
            <a:r>
              <a:rPr lang="en-US" sz="900">
                <a:solidFill>
                  <a:schemeClr val="bg1"/>
                </a:solidFill>
                <a:ea typeface="+mn-lt"/>
                <a:cs typeface="+mn-lt"/>
              </a:rPr>
              <a:t> Cis gender</a:t>
            </a:r>
            <a:endParaRPr lang="en-US">
              <a:solidFill>
                <a:schemeClr val="bg1"/>
              </a:solidFill>
              <a:cs typeface="Arial"/>
            </a:endParaRPr>
          </a:p>
          <a:p>
            <a:endParaRPr lang="en-US" sz="900">
              <a:solidFill>
                <a:schemeClr val="bg1"/>
              </a:solidFill>
              <a:cs typeface="Arial"/>
            </a:endParaRPr>
          </a:p>
          <a:p>
            <a:pPr algn="l"/>
            <a:endParaRPr lang="en-US" sz="1100">
              <a:cs typeface="Arial"/>
            </a:endParaRPr>
          </a:p>
        </p:txBody>
      </p:sp>
      <p:pic>
        <p:nvPicPr>
          <p:cNvPr id="6" name="Picture 6" descr="A person smiling next to a body of water&#10;&#10;Description generated with very high confidence">
            <a:extLst>
              <a:ext uri="{FF2B5EF4-FFF2-40B4-BE49-F238E27FC236}">
                <a16:creationId xmlns:a16="http://schemas.microsoft.com/office/drawing/2014/main" id="{49710743-5F6A-4EC4-9E4A-5682010EA246}"/>
              </a:ext>
            </a:extLst>
          </p:cNvPr>
          <p:cNvPicPr>
            <a:picLocks noChangeAspect="1"/>
          </p:cNvPicPr>
          <p:nvPr/>
        </p:nvPicPr>
        <p:blipFill rotWithShape="1">
          <a:blip r:embed="rId4"/>
          <a:srcRect l="25015" t="16296" r="26605" b="1230"/>
          <a:stretch/>
        </p:blipFill>
        <p:spPr>
          <a:xfrm>
            <a:off x="1778374" y="912089"/>
            <a:ext cx="999369" cy="1276616"/>
          </a:xfrm>
          <a:prstGeom prst="rect">
            <a:avLst/>
          </a:prstGeom>
        </p:spPr>
      </p:pic>
    </p:spTree>
    <p:extLst>
      <p:ext uri="{BB962C8B-B14F-4D97-AF65-F5344CB8AC3E}">
        <p14:creationId xmlns:p14="http://schemas.microsoft.com/office/powerpoint/2010/main" val="237447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6" descr="A close up of a map&#10;&#10;Description generated with high confidence">
            <a:extLst>
              <a:ext uri="{FF2B5EF4-FFF2-40B4-BE49-F238E27FC236}">
                <a16:creationId xmlns:a16="http://schemas.microsoft.com/office/drawing/2014/main" id="{6941AAFE-4173-45A8-8F8D-28A687B13923}"/>
              </a:ext>
            </a:extLst>
          </p:cNvPr>
          <p:cNvPicPr>
            <a:picLocks noChangeAspect="1"/>
          </p:cNvPicPr>
          <p:nvPr/>
        </p:nvPicPr>
        <p:blipFill rotWithShape="1">
          <a:blip r:embed="rId3"/>
          <a:srcRect l="3551" r="2158" b="-267"/>
          <a:stretch/>
        </p:blipFill>
        <p:spPr>
          <a:xfrm>
            <a:off x="-8825" y="221875"/>
            <a:ext cx="9164004" cy="6321828"/>
          </a:xfrm>
          <a:prstGeom prst="rect">
            <a:avLst/>
          </a:prstGeom>
        </p:spPr>
      </p:pic>
      <p:sp>
        <p:nvSpPr>
          <p:cNvPr id="3" name="Slide Number Placeholder 2"/>
          <p:cNvSpPr>
            <a:spLocks noGrp="1"/>
          </p:cNvSpPr>
          <p:nvPr>
            <p:ph type="sldNum" sz="quarter" idx="4294967295"/>
          </p:nvPr>
        </p:nvSpPr>
        <p:spPr>
          <a:xfrm>
            <a:off x="6457950" y="6356350"/>
            <a:ext cx="2057400" cy="365125"/>
          </a:xfrm>
          <a:prstGeom prst="rect">
            <a:avLst/>
          </a:prstGeom>
        </p:spPr>
        <p:txBody>
          <a:bodyPr vert="horz" lIns="91440" tIns="45720" rIns="91440" bIns="45720" rtlCol="0">
            <a:normAutofit/>
          </a:bodyPr>
          <a:lstStyle/>
          <a:p>
            <a:pPr defTabSz="457200">
              <a:spcAft>
                <a:spcPts val="600"/>
              </a:spcAft>
            </a:pPr>
            <a:fld id="{6B39BC17-A734-A748-B23F-E2E693D5C461}" type="slidenum">
              <a:rPr lang="en-US">
                <a:solidFill>
                  <a:srgbClr val="FFFFFF"/>
                </a:solidFill>
              </a:rPr>
              <a:pPr defTabSz="457200">
                <a:spcAft>
                  <a:spcPts val="600"/>
                </a:spcAft>
              </a:pPr>
              <a:t>7</a:t>
            </a:fld>
            <a:endParaRPr lang="en-US">
              <a:solidFill>
                <a:srgbClr val="FFFFFF"/>
              </a:solidFill>
            </a:endParaRPr>
          </a:p>
        </p:txBody>
      </p:sp>
      <p:sp>
        <p:nvSpPr>
          <p:cNvPr id="36" name="AutoShape 2" descr="Image result for printer icon"/>
          <p:cNvSpPr>
            <a:spLocks noChangeAspect="1" noChangeArrowheads="1"/>
          </p:cNvSpPr>
          <p:nvPr/>
        </p:nvSpPr>
        <p:spPr bwMode="auto">
          <a:xfrm>
            <a:off x="155575" y="-2338388"/>
            <a:ext cx="2168211" cy="21682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27C7A446-79B0-445D-B8E7-8152BC181DF1}"/>
              </a:ext>
            </a:extLst>
          </p:cNvPr>
          <p:cNvSpPr txBox="1"/>
          <p:nvPr/>
        </p:nvSpPr>
        <p:spPr>
          <a:xfrm>
            <a:off x="737906" y="4923304"/>
            <a:ext cx="1541370"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 struggled with feelings of sadness, loneliness, and anxiety in social settings. She also experienced bullying from classmates.</a:t>
            </a:r>
            <a:endParaRPr lang="en-US" sz="1100">
              <a:cs typeface="Arial"/>
            </a:endParaRPr>
          </a:p>
          <a:p>
            <a:pPr algn="l"/>
            <a:endParaRPr lang="en-US">
              <a:cs typeface="Arial"/>
            </a:endParaRPr>
          </a:p>
        </p:txBody>
      </p:sp>
      <p:sp>
        <p:nvSpPr>
          <p:cNvPr id="4" name="TextBox 3">
            <a:extLst>
              <a:ext uri="{FF2B5EF4-FFF2-40B4-BE49-F238E27FC236}">
                <a16:creationId xmlns:a16="http://schemas.microsoft.com/office/drawing/2014/main" id="{340F2B07-4B40-400E-B10C-084BFD01580F}"/>
              </a:ext>
            </a:extLst>
          </p:cNvPr>
          <p:cNvSpPr txBox="1"/>
          <p:nvPr/>
        </p:nvSpPr>
        <p:spPr>
          <a:xfrm>
            <a:off x="4629150" y="4931708"/>
            <a:ext cx="1675840"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Due to lack of support in her school and from her family, Jennifer tried reaching out on social media to find support to join LGBTQ online groups.</a:t>
            </a:r>
            <a:endParaRPr lang="en-US" sz="1100"/>
          </a:p>
          <a:p>
            <a:pPr algn="l"/>
            <a:endParaRPr lang="en-US">
              <a:cs typeface="Arial"/>
            </a:endParaRPr>
          </a:p>
        </p:txBody>
      </p:sp>
      <p:sp>
        <p:nvSpPr>
          <p:cNvPr id="5" name="TextBox 4">
            <a:extLst>
              <a:ext uri="{FF2B5EF4-FFF2-40B4-BE49-F238E27FC236}">
                <a16:creationId xmlns:a16="http://schemas.microsoft.com/office/drawing/2014/main" id="{22527582-2F46-4AB2-ADE3-D887F301C830}"/>
              </a:ext>
            </a:extLst>
          </p:cNvPr>
          <p:cNvSpPr txBox="1"/>
          <p:nvPr/>
        </p:nvSpPr>
        <p:spPr>
          <a:xfrm>
            <a:off x="6923556" y="3502959"/>
            <a:ext cx="205403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Jennifer’s parents, concerned about her drug and alcohol use, took her to see a doctor where she was diagnosed with depression and anxiety.</a:t>
            </a:r>
            <a:endParaRPr lang="en-US" sz="1100">
              <a:cs typeface="Arial"/>
            </a:endParaRPr>
          </a:p>
          <a:p>
            <a:pPr algn="l"/>
            <a:endParaRPr lang="en-US" sz="1100">
              <a:cs typeface="Arial"/>
            </a:endParaRPr>
          </a:p>
        </p:txBody>
      </p:sp>
      <p:sp>
        <p:nvSpPr>
          <p:cNvPr id="8" name="TextBox 7">
            <a:extLst>
              <a:ext uri="{FF2B5EF4-FFF2-40B4-BE49-F238E27FC236}">
                <a16:creationId xmlns:a16="http://schemas.microsoft.com/office/drawing/2014/main" id="{AE90F0AD-A161-475D-9657-D594297ED0AA}"/>
              </a:ext>
            </a:extLst>
          </p:cNvPr>
          <p:cNvSpPr txBox="1"/>
          <p:nvPr/>
        </p:nvSpPr>
        <p:spPr>
          <a:xfrm>
            <a:off x="2612091" y="3351679"/>
            <a:ext cx="2188509" cy="1123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 started experimenting with drugs and alcohol to deal with her depression, while she continued looking for LGBTQ-specific support</a:t>
            </a:r>
            <a:endParaRPr lang="en-US" sz="1100">
              <a:cs typeface="Arial"/>
            </a:endParaRPr>
          </a:p>
          <a:p>
            <a:pPr algn="l"/>
            <a:endParaRPr lang="en-US" sz="1200">
              <a:cs typeface="Arial"/>
            </a:endParaRPr>
          </a:p>
        </p:txBody>
      </p:sp>
      <p:sp>
        <p:nvSpPr>
          <p:cNvPr id="9" name="TextBox 8">
            <a:extLst>
              <a:ext uri="{FF2B5EF4-FFF2-40B4-BE49-F238E27FC236}">
                <a16:creationId xmlns:a16="http://schemas.microsoft.com/office/drawing/2014/main" id="{A7A047D4-B50A-45B6-A876-7634748CB3E2}"/>
              </a:ext>
            </a:extLst>
          </p:cNvPr>
          <p:cNvSpPr txBox="1"/>
          <p:nvPr/>
        </p:nvSpPr>
        <p:spPr>
          <a:xfrm>
            <a:off x="4570319" y="1023657"/>
            <a:ext cx="213808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Jennifer and her parents struggled to find professional support that could address her mental illness, but also understand the unique issues she faced as a LGBTQ youth. </a:t>
            </a:r>
            <a:endParaRPr lang="en-US" sz="1100"/>
          </a:p>
          <a:p>
            <a:pPr algn="l"/>
            <a:endParaRPr lang="en-US">
              <a:cs typeface="Arial"/>
            </a:endParaRPr>
          </a:p>
        </p:txBody>
      </p:sp>
      <p:sp>
        <p:nvSpPr>
          <p:cNvPr id="10" name="TextBox 9">
            <a:extLst>
              <a:ext uri="{FF2B5EF4-FFF2-40B4-BE49-F238E27FC236}">
                <a16:creationId xmlns:a16="http://schemas.microsoft.com/office/drawing/2014/main" id="{0CE5B097-B319-421D-A1F5-86F624D8C873}"/>
              </a:ext>
            </a:extLst>
          </p:cNvPr>
          <p:cNvSpPr txBox="1"/>
          <p:nvPr/>
        </p:nvSpPr>
        <p:spPr>
          <a:xfrm>
            <a:off x="7234518" y="1536327"/>
            <a:ext cx="1953186"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After finding the East QREW Group; a community organization supporting LGBTQ youth, she found a safe space to address her mental health and identity.</a:t>
            </a:r>
            <a:endParaRPr lang="en-US" sz="1100">
              <a:cs typeface="Arial"/>
            </a:endParaRPr>
          </a:p>
          <a:p>
            <a:pPr algn="l"/>
            <a:endParaRPr lang="en-US" sz="1200">
              <a:cs typeface="Arial"/>
            </a:endParaRPr>
          </a:p>
        </p:txBody>
      </p:sp>
      <p:sp>
        <p:nvSpPr>
          <p:cNvPr id="15" name="Speech Bubble: Rectangle with Corners Rounded 14">
            <a:extLst>
              <a:ext uri="{FF2B5EF4-FFF2-40B4-BE49-F238E27FC236}">
                <a16:creationId xmlns:a16="http://schemas.microsoft.com/office/drawing/2014/main" id="{6272D374-8855-4881-94FB-4B7FBDA4152E}"/>
              </a:ext>
            </a:extLst>
          </p:cNvPr>
          <p:cNvSpPr/>
          <p:nvPr/>
        </p:nvSpPr>
        <p:spPr>
          <a:xfrm>
            <a:off x="3316383" y="450073"/>
            <a:ext cx="1311086" cy="764801"/>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6FDB63-FF86-4533-B041-E2AFEB974043}"/>
              </a:ext>
            </a:extLst>
          </p:cNvPr>
          <p:cNvSpPr txBox="1"/>
          <p:nvPr/>
        </p:nvSpPr>
        <p:spPr>
          <a:xfrm>
            <a:off x="3393701" y="595032"/>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mn-lt"/>
                <a:cs typeface="+mn-lt"/>
              </a:rPr>
              <a:t>Navigating </a:t>
            </a:r>
            <a:br>
              <a:rPr lang="en-US" sz="1400" b="1">
                <a:ea typeface="+mn-lt"/>
                <a:cs typeface="+mn-lt"/>
              </a:rPr>
            </a:br>
            <a:r>
              <a:rPr lang="en-US" sz="1400" b="1">
                <a:ea typeface="+mn-lt"/>
                <a:cs typeface="+mn-lt"/>
              </a:rPr>
              <a:t>the System</a:t>
            </a:r>
            <a:endParaRPr lang="en-US" sz="1400">
              <a:cs typeface="Arial"/>
            </a:endParaRPr>
          </a:p>
          <a:p>
            <a:pPr algn="l"/>
            <a:endParaRPr lang="en-US" sz="1400">
              <a:cs typeface="Arial"/>
            </a:endParaRPr>
          </a:p>
        </p:txBody>
      </p:sp>
      <p:sp>
        <p:nvSpPr>
          <p:cNvPr id="19" name="Speech Bubble: Rectangle with Corners Rounded 18">
            <a:extLst>
              <a:ext uri="{FF2B5EF4-FFF2-40B4-BE49-F238E27FC236}">
                <a16:creationId xmlns:a16="http://schemas.microsoft.com/office/drawing/2014/main" id="{F8DCB97B-059F-4F33-B262-7A8F3BAA09D6}"/>
              </a:ext>
            </a:extLst>
          </p:cNvPr>
          <p:cNvSpPr/>
          <p:nvPr/>
        </p:nvSpPr>
        <p:spPr>
          <a:xfrm>
            <a:off x="6627720" y="752631"/>
            <a:ext cx="1311086" cy="722779"/>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D290D7-76C3-4D98-91E8-9CEDD66E6F6A}"/>
              </a:ext>
            </a:extLst>
          </p:cNvPr>
          <p:cNvSpPr txBox="1"/>
          <p:nvPr/>
        </p:nvSpPr>
        <p:spPr>
          <a:xfrm>
            <a:off x="6696634" y="98163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Taking Care</a:t>
            </a:r>
            <a:endParaRPr lang="en-US" sz="1400" b="1">
              <a:cs typeface="Arial"/>
            </a:endParaRPr>
          </a:p>
        </p:txBody>
      </p:sp>
      <p:sp>
        <p:nvSpPr>
          <p:cNvPr id="20" name="Speech Bubble: Rectangle with Corners Rounded 19">
            <a:extLst>
              <a:ext uri="{FF2B5EF4-FFF2-40B4-BE49-F238E27FC236}">
                <a16:creationId xmlns:a16="http://schemas.microsoft.com/office/drawing/2014/main" id="{625845D3-52C4-459B-9C64-8D05744C7FB1}"/>
              </a:ext>
            </a:extLst>
          </p:cNvPr>
          <p:cNvSpPr/>
          <p:nvPr/>
        </p:nvSpPr>
        <p:spPr>
          <a:xfrm>
            <a:off x="2400301" y="247553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C5F976-BDDB-434A-AD2C-A55F24F5D06D}"/>
              </a:ext>
            </a:extLst>
          </p:cNvPr>
          <p:cNvSpPr txBox="1"/>
          <p:nvPr/>
        </p:nvSpPr>
        <p:spPr>
          <a:xfrm>
            <a:off x="2561665" y="2578474"/>
            <a:ext cx="98667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Difficult </a:t>
            </a:r>
            <a:br>
              <a:rPr lang="en-US" sz="1400" b="1">
                <a:ea typeface="+mn-lt"/>
                <a:cs typeface="+mn-lt"/>
              </a:rPr>
            </a:br>
            <a:r>
              <a:rPr lang="en-US" sz="1400" b="1">
                <a:ea typeface="+mn-lt"/>
                <a:cs typeface="+mn-lt"/>
              </a:rPr>
              <a:t>Times</a:t>
            </a:r>
            <a:endParaRPr lang="en-US" sz="1400">
              <a:cs typeface="Arial"/>
            </a:endParaRPr>
          </a:p>
          <a:p>
            <a:pPr algn="l"/>
            <a:endParaRPr lang="en-US">
              <a:cs typeface="Arial"/>
            </a:endParaRPr>
          </a:p>
        </p:txBody>
      </p:sp>
      <p:sp>
        <p:nvSpPr>
          <p:cNvPr id="21" name="Speech Bubble: Rectangle with Corners Rounded 20">
            <a:extLst>
              <a:ext uri="{FF2B5EF4-FFF2-40B4-BE49-F238E27FC236}">
                <a16:creationId xmlns:a16="http://schemas.microsoft.com/office/drawing/2014/main" id="{3C6C5E89-9E12-494C-86A3-37DCA39447B7}"/>
              </a:ext>
            </a:extLst>
          </p:cNvPr>
          <p:cNvSpPr/>
          <p:nvPr/>
        </p:nvSpPr>
        <p:spPr>
          <a:xfrm>
            <a:off x="727823" y="4055564"/>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F8BAC9D-7D03-4E9B-8CC1-7452E0D2E75F}"/>
              </a:ext>
            </a:extLst>
          </p:cNvPr>
          <p:cNvSpPr txBox="1"/>
          <p:nvPr/>
        </p:nvSpPr>
        <p:spPr>
          <a:xfrm>
            <a:off x="771524" y="4267761"/>
            <a:ext cx="12220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Awareness</a:t>
            </a:r>
            <a:endParaRPr lang="en-US" sz="1400" b="1">
              <a:cs typeface="Arial"/>
            </a:endParaRPr>
          </a:p>
          <a:p>
            <a:pPr algn="l"/>
            <a:endParaRPr lang="en-US">
              <a:cs typeface="Arial"/>
            </a:endParaRPr>
          </a:p>
        </p:txBody>
      </p:sp>
      <p:sp>
        <p:nvSpPr>
          <p:cNvPr id="23" name="Speech Bubble: Rectangle with Corners Rounded 22">
            <a:extLst>
              <a:ext uri="{FF2B5EF4-FFF2-40B4-BE49-F238E27FC236}">
                <a16:creationId xmlns:a16="http://schemas.microsoft.com/office/drawing/2014/main" id="{1CEE8C02-1E9D-49A3-8E85-C003D021B58A}"/>
              </a:ext>
            </a:extLst>
          </p:cNvPr>
          <p:cNvSpPr/>
          <p:nvPr/>
        </p:nvSpPr>
        <p:spPr>
          <a:xfrm>
            <a:off x="4761941" y="4055564"/>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D473FE37-3DB4-480C-B50B-9AEBB4C423E7}"/>
              </a:ext>
            </a:extLst>
          </p:cNvPr>
          <p:cNvSpPr/>
          <p:nvPr/>
        </p:nvSpPr>
        <p:spPr>
          <a:xfrm>
            <a:off x="6518462" y="2685645"/>
            <a:ext cx="1302682" cy="739588"/>
          </a:xfrm>
          <a:prstGeom prst="wedgeRoundRectCallo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FA7A6B-1011-4B9D-8076-B78F52593D55}"/>
              </a:ext>
            </a:extLst>
          </p:cNvPr>
          <p:cNvSpPr txBox="1"/>
          <p:nvPr/>
        </p:nvSpPr>
        <p:spPr>
          <a:xfrm>
            <a:off x="4780430" y="4150099"/>
            <a:ext cx="121359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Seeking </a:t>
            </a:r>
            <a:br>
              <a:rPr lang="en-US" sz="1400" b="1">
                <a:ea typeface="+mn-lt"/>
                <a:cs typeface="+mn-lt"/>
              </a:rPr>
            </a:br>
            <a:r>
              <a:rPr lang="en-US" sz="1400" b="1">
                <a:ea typeface="+mn-lt"/>
                <a:cs typeface="+mn-lt"/>
              </a:rPr>
              <a:t>Help</a:t>
            </a:r>
            <a:endParaRPr lang="en-US" sz="1400">
              <a:cs typeface="Arial" panose="020B0604020202020204"/>
            </a:endParaRPr>
          </a:p>
          <a:p>
            <a:pPr algn="l"/>
            <a:endParaRPr lang="en-US">
              <a:cs typeface="Arial"/>
            </a:endParaRPr>
          </a:p>
        </p:txBody>
      </p:sp>
      <p:sp>
        <p:nvSpPr>
          <p:cNvPr id="25" name="TextBox 24">
            <a:extLst>
              <a:ext uri="{FF2B5EF4-FFF2-40B4-BE49-F238E27FC236}">
                <a16:creationId xmlns:a16="http://schemas.microsoft.com/office/drawing/2014/main" id="{61E85F0A-4DF7-47B5-9324-D0BFBFEADF8D}"/>
              </a:ext>
            </a:extLst>
          </p:cNvPr>
          <p:cNvSpPr txBox="1"/>
          <p:nvPr/>
        </p:nvSpPr>
        <p:spPr>
          <a:xfrm>
            <a:off x="6696635" y="2914649"/>
            <a:ext cx="1079127" cy="316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Diagnosis </a:t>
            </a:r>
          </a:p>
        </p:txBody>
      </p:sp>
      <p:sp>
        <p:nvSpPr>
          <p:cNvPr id="26" name="TextBox 25">
            <a:extLst>
              <a:ext uri="{FF2B5EF4-FFF2-40B4-BE49-F238E27FC236}">
                <a16:creationId xmlns:a16="http://schemas.microsoft.com/office/drawing/2014/main" id="{DFF02501-5E44-40A1-84F4-BD7CC5D43D14}"/>
              </a:ext>
            </a:extLst>
          </p:cNvPr>
          <p:cNvSpPr txBox="1"/>
          <p:nvPr/>
        </p:nvSpPr>
        <p:spPr>
          <a:xfrm>
            <a:off x="326091" y="4948518"/>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1.</a:t>
            </a:r>
            <a:r>
              <a:rPr lang="en-US">
                <a:cs typeface="Arial"/>
              </a:rPr>
              <a:t> </a:t>
            </a:r>
          </a:p>
        </p:txBody>
      </p:sp>
      <p:sp>
        <p:nvSpPr>
          <p:cNvPr id="28" name="TextBox 27">
            <a:extLst>
              <a:ext uri="{FF2B5EF4-FFF2-40B4-BE49-F238E27FC236}">
                <a16:creationId xmlns:a16="http://schemas.microsoft.com/office/drawing/2014/main" id="{9D7C0659-BFE2-4253-8C9C-0667E3BBA3D6}"/>
              </a:ext>
            </a:extLst>
          </p:cNvPr>
          <p:cNvSpPr txBox="1"/>
          <p:nvPr/>
        </p:nvSpPr>
        <p:spPr>
          <a:xfrm>
            <a:off x="4259356" y="495692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2.</a:t>
            </a:r>
            <a:r>
              <a:rPr lang="en-US">
                <a:cs typeface="Arial"/>
              </a:rPr>
              <a:t> </a:t>
            </a:r>
          </a:p>
        </p:txBody>
      </p:sp>
      <p:sp>
        <p:nvSpPr>
          <p:cNvPr id="29" name="TextBox 28">
            <a:extLst>
              <a:ext uri="{FF2B5EF4-FFF2-40B4-BE49-F238E27FC236}">
                <a16:creationId xmlns:a16="http://schemas.microsoft.com/office/drawing/2014/main" id="{909D54A3-9B6F-4EFB-B43A-7E643A980637}"/>
              </a:ext>
            </a:extLst>
          </p:cNvPr>
          <p:cNvSpPr txBox="1"/>
          <p:nvPr/>
        </p:nvSpPr>
        <p:spPr>
          <a:xfrm>
            <a:off x="2275915" y="3376892"/>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3.</a:t>
            </a:r>
            <a:r>
              <a:rPr lang="en-US">
                <a:cs typeface="Arial"/>
              </a:rPr>
              <a:t> </a:t>
            </a:r>
          </a:p>
        </p:txBody>
      </p:sp>
      <p:sp>
        <p:nvSpPr>
          <p:cNvPr id="30" name="TextBox 29">
            <a:extLst>
              <a:ext uri="{FF2B5EF4-FFF2-40B4-BE49-F238E27FC236}">
                <a16:creationId xmlns:a16="http://schemas.microsoft.com/office/drawing/2014/main" id="{643FCA95-CE33-4106-9193-60C1C441BF07}"/>
              </a:ext>
            </a:extLst>
          </p:cNvPr>
          <p:cNvSpPr txBox="1"/>
          <p:nvPr/>
        </p:nvSpPr>
        <p:spPr>
          <a:xfrm>
            <a:off x="6604186" y="3544979"/>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4.</a:t>
            </a:r>
            <a:r>
              <a:rPr lang="en-US">
                <a:cs typeface="Arial"/>
              </a:rPr>
              <a:t> </a:t>
            </a:r>
          </a:p>
        </p:txBody>
      </p:sp>
      <p:sp>
        <p:nvSpPr>
          <p:cNvPr id="31" name="TextBox 30">
            <a:extLst>
              <a:ext uri="{FF2B5EF4-FFF2-40B4-BE49-F238E27FC236}">
                <a16:creationId xmlns:a16="http://schemas.microsoft.com/office/drawing/2014/main" id="{BBF466EF-F448-4C23-8601-B983235FC12D}"/>
              </a:ext>
            </a:extLst>
          </p:cNvPr>
          <p:cNvSpPr txBox="1"/>
          <p:nvPr/>
        </p:nvSpPr>
        <p:spPr>
          <a:xfrm>
            <a:off x="4175311" y="1309406"/>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5.</a:t>
            </a:r>
            <a:r>
              <a:rPr lang="en-US">
                <a:cs typeface="Arial"/>
              </a:rPr>
              <a:t> </a:t>
            </a:r>
          </a:p>
        </p:txBody>
      </p:sp>
      <p:sp>
        <p:nvSpPr>
          <p:cNvPr id="32" name="TextBox 31">
            <a:extLst>
              <a:ext uri="{FF2B5EF4-FFF2-40B4-BE49-F238E27FC236}">
                <a16:creationId xmlns:a16="http://schemas.microsoft.com/office/drawing/2014/main" id="{09F3262D-9D78-4F52-8FBA-86CA5EF625D5}"/>
              </a:ext>
            </a:extLst>
          </p:cNvPr>
          <p:cNvSpPr txBox="1"/>
          <p:nvPr/>
        </p:nvSpPr>
        <p:spPr>
          <a:xfrm>
            <a:off x="7957296" y="1107701"/>
            <a:ext cx="5076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6.</a:t>
            </a:r>
            <a:r>
              <a:rPr lang="en-US">
                <a:cs typeface="Arial"/>
              </a:rPr>
              <a:t> </a:t>
            </a:r>
          </a:p>
        </p:txBody>
      </p:sp>
      <p:pic>
        <p:nvPicPr>
          <p:cNvPr id="27" name="Picture 32" descr="A person looking at the camera&#10;&#10;Description generated with very high confidence">
            <a:extLst>
              <a:ext uri="{FF2B5EF4-FFF2-40B4-BE49-F238E27FC236}">
                <a16:creationId xmlns:a16="http://schemas.microsoft.com/office/drawing/2014/main" id="{22C2CCC2-C1E4-4727-93BC-601F0390ABAB}"/>
              </a:ext>
            </a:extLst>
          </p:cNvPr>
          <p:cNvPicPr>
            <a:picLocks noChangeAspect="1"/>
          </p:cNvPicPr>
          <p:nvPr/>
        </p:nvPicPr>
        <p:blipFill rotWithShape="1">
          <a:blip r:embed="rId4"/>
          <a:srcRect l="29966" t="130" r="29630"/>
          <a:stretch/>
        </p:blipFill>
        <p:spPr>
          <a:xfrm>
            <a:off x="1748584" y="846561"/>
            <a:ext cx="1008782" cy="1396080"/>
          </a:xfrm>
          <a:prstGeom prst="rect">
            <a:avLst/>
          </a:prstGeom>
        </p:spPr>
      </p:pic>
      <p:sp>
        <p:nvSpPr>
          <p:cNvPr id="34" name="TextBox 33">
            <a:extLst>
              <a:ext uri="{FF2B5EF4-FFF2-40B4-BE49-F238E27FC236}">
                <a16:creationId xmlns:a16="http://schemas.microsoft.com/office/drawing/2014/main" id="{77E6532B-5275-4136-AF5D-1882535CD431}"/>
              </a:ext>
            </a:extLst>
          </p:cNvPr>
          <p:cNvSpPr txBox="1"/>
          <p:nvPr/>
        </p:nvSpPr>
        <p:spPr>
          <a:xfrm>
            <a:off x="258855" y="830356"/>
            <a:ext cx="1776694" cy="16466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Georgia"/>
              </a:rPr>
              <a:t>Jennifer's Story</a:t>
            </a:r>
            <a:br>
              <a:rPr lang="en-US"/>
            </a:br>
            <a:endParaRPr lang="en-US" sz="900">
              <a:solidFill>
                <a:schemeClr val="bg1"/>
              </a:solidFill>
              <a:cs typeface="Arial"/>
            </a:endParaRPr>
          </a:p>
          <a:p>
            <a:r>
              <a:rPr lang="en-US" sz="900" b="1">
                <a:solidFill>
                  <a:schemeClr val="bg1"/>
                </a:solidFill>
                <a:ea typeface="+mn-lt"/>
                <a:cs typeface="+mn-lt"/>
              </a:rPr>
              <a:t>Gender: </a:t>
            </a:r>
            <a:r>
              <a:rPr lang="en-US" sz="900">
                <a:solidFill>
                  <a:schemeClr val="bg1"/>
                </a:solidFill>
                <a:ea typeface="+mn-lt"/>
                <a:cs typeface="+mn-lt"/>
              </a:rPr>
              <a:t>Female</a:t>
            </a:r>
            <a:endParaRPr lang="en-US" sz="900">
              <a:solidFill>
                <a:schemeClr val="bg1"/>
              </a:solidFill>
              <a:cs typeface="Arial"/>
            </a:endParaRPr>
          </a:p>
          <a:p>
            <a:r>
              <a:rPr lang="en-US" sz="900" b="1">
                <a:solidFill>
                  <a:schemeClr val="bg1"/>
                </a:solidFill>
                <a:ea typeface="+mn-lt"/>
                <a:cs typeface="+mn-lt"/>
              </a:rPr>
              <a:t>Age: </a:t>
            </a:r>
            <a:r>
              <a:rPr lang="en-US" sz="900">
                <a:solidFill>
                  <a:schemeClr val="bg1"/>
                </a:solidFill>
                <a:ea typeface="+mn-lt"/>
                <a:cs typeface="+mn-lt"/>
              </a:rPr>
              <a:t>18</a:t>
            </a:r>
            <a:endParaRPr lang="en-US" sz="900">
              <a:solidFill>
                <a:schemeClr val="bg1"/>
              </a:solidFill>
              <a:cs typeface="Arial"/>
            </a:endParaRPr>
          </a:p>
          <a:p>
            <a:r>
              <a:rPr lang="en-US" sz="900" b="1">
                <a:solidFill>
                  <a:schemeClr val="bg1"/>
                </a:solidFill>
                <a:ea typeface="+mn-lt"/>
                <a:cs typeface="+mn-lt"/>
              </a:rPr>
              <a:t>Citizenship:</a:t>
            </a:r>
            <a:r>
              <a:rPr lang="en-US" sz="900">
                <a:solidFill>
                  <a:schemeClr val="bg1"/>
                </a:solidFill>
                <a:ea typeface="+mn-lt"/>
                <a:cs typeface="+mn-lt"/>
              </a:rPr>
              <a:t> Canadian Born</a:t>
            </a:r>
            <a:endParaRPr lang="en-US" sz="900">
              <a:solidFill>
                <a:schemeClr val="bg1"/>
              </a:solidFill>
              <a:cs typeface="Arial"/>
            </a:endParaRPr>
          </a:p>
          <a:p>
            <a:r>
              <a:rPr lang="en-US" sz="900" b="1">
                <a:solidFill>
                  <a:schemeClr val="bg1"/>
                </a:solidFill>
                <a:ea typeface="+mn-lt"/>
                <a:cs typeface="+mn-lt"/>
              </a:rPr>
              <a:t>Ethnicity: </a:t>
            </a:r>
            <a:r>
              <a:rPr lang="en-US" sz="900">
                <a:solidFill>
                  <a:schemeClr val="bg1"/>
                </a:solidFill>
                <a:ea typeface="+mn-lt"/>
                <a:cs typeface="+mn-lt"/>
              </a:rPr>
              <a:t>White</a:t>
            </a:r>
            <a:endParaRPr lang="en-US" sz="900">
              <a:solidFill>
                <a:schemeClr val="bg1"/>
              </a:solidFill>
              <a:cs typeface="Arial"/>
            </a:endParaRPr>
          </a:p>
          <a:p>
            <a:r>
              <a:rPr lang="en-US" sz="900" b="1">
                <a:solidFill>
                  <a:schemeClr val="bg1"/>
                </a:solidFill>
                <a:ea typeface="+mn-lt"/>
                <a:cs typeface="+mn-lt"/>
              </a:rPr>
              <a:t>Sexual Orientation:</a:t>
            </a:r>
            <a:r>
              <a:rPr lang="en-US" sz="900">
                <a:solidFill>
                  <a:schemeClr val="bg1"/>
                </a:solidFill>
                <a:ea typeface="+mn-lt"/>
                <a:cs typeface="+mn-lt"/>
              </a:rPr>
              <a:t> LGBTQ</a:t>
            </a:r>
            <a:endParaRPr lang="en-US" sz="900">
              <a:solidFill>
                <a:schemeClr val="bg1"/>
              </a:solidFill>
              <a:cs typeface="Arial"/>
            </a:endParaRPr>
          </a:p>
          <a:p>
            <a:pPr algn="l"/>
            <a:endParaRPr lang="en-US" sz="1100">
              <a:cs typeface="Arial"/>
            </a:endParaRPr>
          </a:p>
        </p:txBody>
      </p:sp>
    </p:spTree>
    <p:extLst>
      <p:ext uri="{BB962C8B-B14F-4D97-AF65-F5344CB8AC3E}">
        <p14:creationId xmlns:p14="http://schemas.microsoft.com/office/powerpoint/2010/main" val="434794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 HC TOOLKIT TEMPLATES" id="{07DAE371-86EE-E14D-8327-F800AEEA4456}" vid="{18293E83-D85D-6D4E-A22E-B6AC8E2E0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C992B87927CA44B495C8DA1206E1CE" ma:contentTypeVersion="14" ma:contentTypeDescription="Create a new document." ma:contentTypeScope="" ma:versionID="d0062c9d6d10f04de55f66e6312c56c8">
  <xsd:schema xmlns:xsd="http://www.w3.org/2001/XMLSchema" xmlns:xs="http://www.w3.org/2001/XMLSchema" xmlns:p="http://schemas.microsoft.com/office/2006/metadata/properties" xmlns:ns1="http://schemas.microsoft.com/sharepoint/v3" xmlns:ns2="fe1ff5bd-6c57-4e1d-8b4b-98bb05c4ed06" xmlns:ns3="40e823d3-59db-4153-a34d-70a071d97d0c" targetNamespace="http://schemas.microsoft.com/office/2006/metadata/properties" ma:root="true" ma:fieldsID="26b43b8f6b19739f04580aa1aef666cc" ns1:_="" ns2:_="" ns3:_="">
    <xsd:import namespace="http://schemas.microsoft.com/sharepoint/v3"/>
    <xsd:import namespace="fe1ff5bd-6c57-4e1d-8b4b-98bb05c4ed06"/>
    <xsd:import namespace="40e823d3-59db-4153-a34d-70a071d97d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1ff5bd-6c57-4e1d-8b4b-98bb05c4ed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e823d3-59db-4153-a34d-70a071d97d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915C4BF-766F-4F45-A555-EF7A393E2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1ff5bd-6c57-4e1d-8b4b-98bb05c4ed06"/>
    <ds:schemaRef ds:uri="40e823d3-59db-4153-a34d-70a071d97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50F4AC-10B0-43C1-BE89-3BBEAFA6CC7A}">
  <ds:schemaRefs>
    <ds:schemaRef ds:uri="http://schemas.microsoft.com/sharepoint/v3/contenttype/forms"/>
  </ds:schemaRefs>
</ds:datastoreItem>
</file>

<file path=customXml/itemProps3.xml><?xml version="1.0" encoding="utf-8"?>
<ds:datastoreItem xmlns:ds="http://schemas.openxmlformats.org/officeDocument/2006/customXml" ds:itemID="{73BE2F80-0CB5-4A25-8B02-7853D81BEAF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Personas (older adults met through Neighbours)</Template>
  <TotalTime>0</TotalTime>
  <Words>1046</Words>
  <Application>Microsoft Office PowerPoint</Application>
  <PresentationFormat>Letter Paper (8.5x11 in)</PresentationFormat>
  <Paragraphs>102</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IN A NUTSHELL</vt:lpstr>
      <vt:lpstr>ABOUT THIS TOOL</vt:lpstr>
      <vt:lpstr>PowerPoint Presentation</vt:lpstr>
      <vt:lpstr>PowerPoint Presentation</vt:lpstr>
      <vt:lpstr>PowerPoint Presentation</vt:lpstr>
      <vt:lpstr>PowerPoint Presentation</vt:lpstr>
    </vt:vector>
  </TitlesOfParts>
  <Company>Sinai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Gaudry</dc:creator>
  <cp:lastModifiedBy>Kandace Ryckman</cp:lastModifiedBy>
  <cp:revision>11</cp:revision>
  <cp:lastPrinted>2020-01-03T18:51:04Z</cp:lastPrinted>
  <dcterms:created xsi:type="dcterms:W3CDTF">2020-01-03T17:31:58Z</dcterms:created>
  <dcterms:modified xsi:type="dcterms:W3CDTF">2020-01-28T18:59:08Z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0x0101004AC992B87927CA44B495C8DA1206E1CE</vt:lpwstr>
  </property>
</Properties>
</file>